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57" r:id="rId4"/>
    <p:sldId id="261" r:id="rId5"/>
    <p:sldId id="287" r:id="rId6"/>
    <p:sldId id="289" r:id="rId7"/>
    <p:sldId id="297" r:id="rId8"/>
    <p:sldId id="284" r:id="rId9"/>
    <p:sldId id="283" r:id="rId10"/>
    <p:sldId id="286" r:id="rId11"/>
    <p:sldId id="295" r:id="rId12"/>
    <p:sldId id="278" r:id="rId13"/>
    <p:sldId id="277" r:id="rId14"/>
    <p:sldId id="28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  <a:srgbClr val="4BA70D"/>
    <a:srgbClr val="FFFF66"/>
    <a:srgbClr val="9DBFAF"/>
    <a:srgbClr val="97BBAB"/>
    <a:srgbClr val="65E012"/>
    <a:srgbClr val="5F937A"/>
    <a:srgbClr val="B8D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9" autoAdjust="0"/>
    <p:restoredTop sz="95388" autoAdjust="0"/>
  </p:normalViewPr>
  <p:slideViewPr>
    <p:cSldViewPr snapToGrid="0">
      <p:cViewPr varScale="1">
        <p:scale>
          <a:sx n="84" d="100"/>
          <a:sy n="84" d="100"/>
        </p:scale>
        <p:origin x="9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8E6C-D139-4034-A8B4-A63E98AA4E82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836EA-E081-4F2D-9932-FE12BFA46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4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8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ILC :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반복적으로 같은 패턴으로 온도를 올리고 내리는 작업을 하는 공정에서는 앞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이용하는 방식으로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온도 제어 정확도를 높일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arenR"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 순서는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ko-KR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Heat up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</a:t>
            </a: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2</a:t>
            </a:r>
            <a:r>
              <a:rPr lang="en-US" altLang="ko-KR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iterative learning control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Heat-Up Data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산출되면 지정한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Tune Count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횟수만큼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튜닝을 진행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그림과 같이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up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편차 최소화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효과가 나타남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8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</a:t>
            </a:r>
            <a:r>
              <a:rPr lang="ko-KR" altLang="en-US" dirty="0" smtClean="0"/>
              <a:t>발표 시 목표했던 부분을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에서 어디에 나타냈는지 어필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HW</a:t>
            </a:r>
            <a:r>
              <a:rPr lang="ko-KR" altLang="en-US" dirty="0" smtClean="0"/>
              <a:t> 목표 온도까지 자동 튜닝 </a:t>
            </a:r>
            <a:r>
              <a:rPr lang="en-US" altLang="ko-KR" dirty="0" smtClean="0"/>
              <a:t>(Zone </a:t>
            </a:r>
            <a:r>
              <a:rPr lang="ko-KR" altLang="en-US" dirty="0" smtClean="0"/>
              <a:t>간 편차 최소화</a:t>
            </a:r>
            <a:r>
              <a:rPr lang="en-US" altLang="ko-KR" dirty="0" smtClean="0"/>
              <a:t>, glass </a:t>
            </a:r>
            <a:r>
              <a:rPr lang="ko-KR" altLang="en-US" dirty="0" smtClean="0"/>
              <a:t>온도 균일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1. watchdog</a:t>
            </a:r>
            <a:r>
              <a:rPr lang="ko-KR" altLang="en-US" dirty="0" smtClean="0"/>
              <a:t>을 이용하여 프로그램 동작 여부를 확인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BOOL</a:t>
            </a:r>
            <a:r>
              <a:rPr lang="ko-KR" altLang="en-US" dirty="0" smtClean="0"/>
              <a:t>값 나타냄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이상 </a:t>
            </a:r>
            <a:r>
              <a:rPr lang="ko-KR" altLang="en-US" dirty="0" err="1" smtClean="0"/>
              <a:t>미동작</a:t>
            </a:r>
            <a:r>
              <a:rPr lang="ko-KR" altLang="en-US" dirty="0" smtClean="0"/>
              <a:t> 시 에러메시지 발생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2. PID, Temp Set, Ramp Set, Power Set </a:t>
            </a:r>
            <a:r>
              <a:rPr lang="ko-KR" altLang="en-US" dirty="0" smtClean="0"/>
              <a:t>값 입력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3. Apply 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값이 프로그램으로 전송됨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4. Mode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IDLE -&gt; ACTIVE</a:t>
            </a:r>
            <a:r>
              <a:rPr lang="ko-KR" altLang="en-US" dirty="0" smtClean="0"/>
              <a:t>로 바뀌고 </a:t>
            </a:r>
            <a:r>
              <a:rPr lang="en-US" altLang="ko-KR" dirty="0" smtClean="0"/>
              <a:t>slave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꺼진등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녹색등으로 변화</a:t>
            </a:r>
            <a:r>
              <a:rPr lang="en-US" altLang="ko-KR" dirty="0" smtClean="0"/>
              <a:t>, substrate Temp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Zone_set</a:t>
            </a:r>
            <a:r>
              <a:rPr lang="en-US" altLang="ko-KR" dirty="0" smtClean="0"/>
              <a:t> Temp</a:t>
            </a:r>
            <a:r>
              <a:rPr lang="ko-KR" altLang="en-US" dirty="0" smtClean="0"/>
              <a:t>에 따라 변함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5.Tune Set = True</a:t>
            </a:r>
            <a:r>
              <a:rPr lang="ko-KR" altLang="en-US" dirty="0" smtClean="0"/>
              <a:t>로 변경 후 값을 입력하여 </a:t>
            </a:r>
            <a:r>
              <a:rPr lang="en-US" altLang="ko-KR" dirty="0" smtClean="0"/>
              <a:t>Apply -&gt; Tuning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(master ON)</a:t>
            </a:r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6. Remain Time : </a:t>
            </a:r>
            <a:r>
              <a:rPr lang="ko-KR" altLang="en-US" dirty="0" smtClean="0"/>
              <a:t>남은 시간 표시 </a:t>
            </a:r>
            <a:r>
              <a:rPr lang="en-US" altLang="ko-KR" dirty="0" smtClean="0"/>
              <a:t>/  </a:t>
            </a:r>
          </a:p>
          <a:p>
            <a:r>
              <a:rPr lang="en-US" altLang="ko-KR" dirty="0" smtClean="0"/>
              <a:t>   substrate Temp, Min, Max, AVG, DEV </a:t>
            </a:r>
            <a:r>
              <a:rPr lang="ko-KR" altLang="en-US" dirty="0" smtClean="0"/>
              <a:t>값이 그래프 에 표시됨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7. Error </a:t>
            </a:r>
            <a:r>
              <a:rPr lang="ko-KR" altLang="en-US" dirty="0" smtClean="0"/>
              <a:t>발생 시 </a:t>
            </a:r>
            <a:r>
              <a:rPr lang="en-US" altLang="ko-KR" dirty="0" smtClean="0"/>
              <a:t>Error Message, </a:t>
            </a:r>
          </a:p>
          <a:p>
            <a:r>
              <a:rPr lang="ko-KR" altLang="en-US" dirty="0" smtClean="0"/>
              <a:t>   녹색등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적색등</a:t>
            </a:r>
            <a:r>
              <a:rPr lang="ko-KR" altLang="en-US" dirty="0" smtClean="0"/>
              <a:t> 으로 표시 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Error Log</a:t>
            </a:r>
            <a:r>
              <a:rPr lang="ko-KR" altLang="en-US" dirty="0" smtClean="0"/>
              <a:t>를 누르면 에러 리스트를 볼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비상 시 </a:t>
            </a:r>
            <a:r>
              <a:rPr lang="en-US" altLang="ko-KR" dirty="0" smtClean="0"/>
              <a:t>Emergency </a:t>
            </a:r>
            <a:r>
              <a:rPr lang="ko-KR" altLang="en-US" dirty="0" smtClean="0"/>
              <a:t>버튼을 눌러 온도를 서서히 내려줌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4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인력난 문제 해결</a:t>
            </a:r>
            <a:r>
              <a:rPr lang="en-US" altLang="ko-KR" dirty="0" smtClean="0"/>
              <a:t>?  </a:t>
            </a:r>
            <a:r>
              <a:rPr lang="ko-KR" altLang="en-US" dirty="0" smtClean="0"/>
              <a:t>공장자동화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까다롭지 않은 기기 사용법으로 숙련된 기술자가 아니라도 작업 수행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8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멘토</a:t>
            </a:r>
            <a:r>
              <a:rPr lang="ko-KR" altLang="en-US" dirty="0" smtClean="0"/>
              <a:t> 및</a:t>
            </a:r>
            <a:r>
              <a:rPr lang="ko-KR" altLang="en-US" baseline="0" dirty="0" smtClean="0"/>
              <a:t> 팀원을</a:t>
            </a:r>
            <a:r>
              <a:rPr lang="ko-KR" altLang="en-US" dirty="0" smtClean="0"/>
              <a:t> 소개하겠습니다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현재 반도체 기업 재직 중이신 장명수 </a:t>
            </a:r>
            <a:r>
              <a:rPr lang="ko-KR" altLang="en-US" dirty="0" err="1" smtClean="0"/>
              <a:t>멘토님과</a:t>
            </a:r>
            <a:r>
              <a:rPr lang="ko-KR" altLang="en-US" dirty="0" smtClean="0"/>
              <a:t> 함께 프로젝트를 진행하였습니다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팀원 소개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1-2-3-4- </a:t>
            </a:r>
            <a:r>
              <a:rPr lang="ko-KR" altLang="en-US" dirty="0" smtClean="0"/>
              <a:t>순으로 발표를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9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우리조의 핵심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온도 균일 제어 </a:t>
            </a:r>
            <a:endParaRPr lang="en-US" altLang="ko-KR" dirty="0" smtClean="0"/>
          </a:p>
          <a:p>
            <a:r>
              <a:rPr lang="ko-KR" altLang="en-US" dirty="0" smtClean="0"/>
              <a:t>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공장 자동화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열처리가 중요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공장 자동화로 발달되면서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가동 시간이 증가함에 따라 공정 내 열량이 비례하게 증가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열량의 증가는 안전과 제품의 품질문제와 직결될 수 있으므로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그와 관련된 기술 또한 중요하게 자리잡고 있는 실정이다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산업체에서는 온도제어에 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오토 튜닝을 사용하여 열처리에 대한 문제를 해결하고 있으나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온도 균일제어가 자동으로 이뤄지지 않는 기술적인 한계로 인해 사람이 직접 제어장비 온도를 제어하고 있는 실정이며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까다로운 사용법으로 인해 숙련된 기술자가 요구되어 인력난 문제가 추가적으로 발생하고 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 </a:t>
            </a:r>
            <a:r>
              <a:rPr lang="ko-KR" altLang="en-US" baseline="0" dirty="0" smtClean="0">
                <a:sym typeface="Wingdings" panose="05000000000000000000" pitchFamily="2" charset="2"/>
              </a:rPr>
              <a:t>다음 슬라이드로 넘어감</a:t>
            </a:r>
            <a:r>
              <a:rPr lang="en-US" altLang="ko-KR" baseline="0" dirty="0" smtClean="0">
                <a:sym typeface="Wingdings" panose="05000000000000000000" pitchFamily="2" charset="2"/>
              </a:rPr>
              <a:t>!!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2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공정구분 없이 중요 요소로 작용하는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반도체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/Display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제어장비의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온도를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자동튜닝 할 수 있는 방법이 있을까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검색결과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제어법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열처리를 하고 있으나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 system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ILC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 자동 튜닝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제어법을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사례는 찾아보지 못했습니다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baseline="0" dirty="0" smtClean="0"/>
              <a:t>이와 같은 방법을 도입하여 장비 온도 제어가 가능하다면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앞서 말한 문제점도 해결 가능하다 생각하여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＇ILC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주제로 프로젝트를 </a:t>
            </a:r>
            <a:r>
              <a:rPr lang="ko-KR" altLang="en-US" baseline="0" dirty="0" smtClean="0"/>
              <a:t>진행하게 되었습니다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71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Twincat3?</a:t>
            </a:r>
          </a:p>
          <a:p>
            <a:r>
              <a:rPr lang="en-US" altLang="ko-KR" dirty="0" err="1" smtClean="0"/>
              <a:t>EtherCat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ST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HW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PLC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(PLC</a:t>
            </a:r>
            <a:r>
              <a:rPr lang="ko-KR" altLang="en-US" dirty="0" smtClean="0"/>
              <a:t>에 대한 설명은 참고자료에 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7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이전에는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릴레이제어반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이라는 제어를 하기 위한 수많은 기계식 릴레이들이 설치 된 </a:t>
            </a:r>
            <a:r>
              <a:rPr lang="en-US" altLang="ko-KR" dirty="0" smtClean="0"/>
              <a:t>panel</a:t>
            </a:r>
            <a:r>
              <a:rPr lang="ko-KR" altLang="en-US" dirty="0" smtClean="0"/>
              <a:t>을 구성해서 제어하는 방식 활용</a:t>
            </a:r>
          </a:p>
          <a:p>
            <a:r>
              <a:rPr lang="en-US" altLang="ko-KR" dirty="0" smtClean="0"/>
              <a:t>but, </a:t>
            </a:r>
            <a:r>
              <a:rPr lang="ko-KR" altLang="en-US" dirty="0" smtClean="0"/>
              <a:t>부피도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순차적으로 제어되는 논리연산제어를 하려면 그때그때 </a:t>
            </a:r>
            <a:r>
              <a:rPr lang="en-US" altLang="ko-KR" dirty="0" smtClean="0"/>
              <a:t>cable</a:t>
            </a:r>
            <a:r>
              <a:rPr lang="ko-KR" altLang="en-US" dirty="0" smtClean="0"/>
              <a:t>배선을 바꿔주어야 하는 번거로움이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PLC</a:t>
            </a:r>
            <a:r>
              <a:rPr lang="ko-KR" altLang="en-US" dirty="0" smtClean="0">
                <a:sym typeface="Wingdings" panose="05000000000000000000" pitchFamily="2" charset="2"/>
              </a:rPr>
              <a:t>가 개발되고 기존에 기계식으로 운영되던 것은 전자식 소프트웨어를 이용한 제어로 많이 바뀌게 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   </a:t>
            </a:r>
            <a:r>
              <a:rPr lang="ko-KR" altLang="en-US" dirty="0" err="1" smtClean="0">
                <a:sym typeface="Wingdings" panose="05000000000000000000" pitchFamily="2" charset="2"/>
              </a:rPr>
              <a:t>그로인해</a:t>
            </a:r>
            <a:r>
              <a:rPr lang="ko-KR" altLang="en-US" dirty="0" smtClean="0">
                <a:sym typeface="Wingdings" panose="05000000000000000000" pitchFamily="2" charset="2"/>
              </a:rPr>
              <a:t> 기계식으로 사용되던 부분도 최소화됨 </a:t>
            </a:r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제어장비 역시 소규모화 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   여러 설비가 연계되어 운영되는 복잡한 제어도 소프트웨어를 활용하여 정확하고 빠르게 제어 가능하게 된 것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이처럼 </a:t>
            </a:r>
            <a:r>
              <a:rPr lang="en-US" altLang="ko-KR" dirty="0" smtClean="0">
                <a:sym typeface="Wingdings" panose="05000000000000000000" pitchFamily="2" charset="2"/>
              </a:rPr>
              <a:t>PLC</a:t>
            </a:r>
            <a:r>
              <a:rPr lang="ko-KR" altLang="en-US" dirty="0" smtClean="0">
                <a:sym typeface="Wingdings" panose="05000000000000000000" pitchFamily="2" charset="2"/>
              </a:rPr>
              <a:t>가 자동제어에서는 </a:t>
            </a:r>
            <a:r>
              <a:rPr lang="en-US" altLang="ko-KR" dirty="0" smtClean="0">
                <a:sym typeface="Wingdings" panose="05000000000000000000" pitchFamily="2" charset="2"/>
              </a:rPr>
              <a:t>control </a:t>
            </a:r>
            <a:r>
              <a:rPr lang="ko-KR" altLang="en-US" dirty="0" smtClean="0">
                <a:sym typeface="Wingdings" panose="05000000000000000000" pitchFamily="2" charset="2"/>
              </a:rPr>
              <a:t>타워처럼 중요한 역할을 수행함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우리 조는 보통 </a:t>
            </a:r>
            <a:r>
              <a:rPr lang="ko-KR" altLang="en-US" dirty="0" err="1" smtClean="0">
                <a:sym typeface="Wingdings" panose="05000000000000000000" pitchFamily="2" charset="2"/>
              </a:rPr>
              <a:t>학부생들이</a:t>
            </a:r>
            <a:r>
              <a:rPr lang="ko-KR" altLang="en-US" dirty="0" smtClean="0">
                <a:sym typeface="Wingdings" panose="05000000000000000000" pitchFamily="2" charset="2"/>
              </a:rPr>
              <a:t> 접해보기 어려운 실제 산업체에서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Beckhoff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백오프</a:t>
            </a:r>
            <a:r>
              <a:rPr lang="en-US" altLang="ko-KR" dirty="0" smtClean="0">
                <a:sym typeface="Wingdings" panose="05000000000000000000" pitchFamily="2" charset="2"/>
              </a:rPr>
              <a:t>) PLC</a:t>
            </a:r>
            <a:r>
              <a:rPr lang="ko-KR" altLang="en-US" dirty="0" smtClean="0">
                <a:sym typeface="Wingdings" panose="05000000000000000000" pitchFamily="2" charset="2"/>
              </a:rPr>
              <a:t>를 이용하여 프로젝트를 진행하였음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3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!!</a:t>
            </a:r>
            <a:r>
              <a:rPr lang="ko-KR" altLang="en-US" dirty="0" smtClean="0"/>
              <a:t>제일 먼저 하드웨어와 온도제어 요소임을 설명</a:t>
            </a:r>
            <a:r>
              <a:rPr lang="en-US" altLang="ko-KR" dirty="0" smtClean="0"/>
              <a:t>!!</a:t>
            </a:r>
          </a:p>
          <a:p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프로그램에 사용되는 </a:t>
            </a:r>
            <a:r>
              <a:rPr lang="en-US" altLang="ko-KR" dirty="0" smtClean="0"/>
              <a:t>Heat </a:t>
            </a:r>
            <a:r>
              <a:rPr lang="ko-KR" altLang="en-US" dirty="0" smtClean="0"/>
              <a:t>구조는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substrate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glass T/C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Zone </a:t>
            </a:r>
            <a:r>
              <a:rPr lang="ko-KR" altLang="en-US" dirty="0" smtClean="0"/>
              <a:t>간 편차를 최소화 하고</a:t>
            </a:r>
            <a:r>
              <a:rPr lang="en-US" altLang="ko-KR" dirty="0" smtClean="0"/>
              <a:t>, </a:t>
            </a:r>
          </a:p>
          <a:p>
            <a:pPr marL="0" indent="0">
              <a:buFontTx/>
              <a:buNone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Heater Power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조절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Heater zone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가까이 위치한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T/C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온도를 제어하여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indent="0">
              <a:buFontTx/>
              <a:buNone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Substrate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표면 온도를 균일하게 하고자 하는 것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제어기의 온도 설정 값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(Set Value)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조절을 통하여 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Glass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온도의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균일성을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달성 하고자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u="none" dirty="0" smtClean="0"/>
              <a:t>PLC</a:t>
            </a:r>
            <a:r>
              <a:rPr lang="ko-KR" altLang="en-US" u="none" dirty="0" smtClean="0"/>
              <a:t>에서 입력 </a:t>
            </a:r>
            <a:r>
              <a:rPr lang="en-US" altLang="ko-KR" u="none" dirty="0" smtClean="0"/>
              <a:t>-&gt;CPU(</a:t>
            </a:r>
            <a:r>
              <a:rPr lang="ko-KR" altLang="en-US" u="none" dirty="0" smtClean="0"/>
              <a:t>처리</a:t>
            </a:r>
            <a:r>
              <a:rPr lang="en-US" altLang="ko-KR" u="none" dirty="0" smtClean="0"/>
              <a:t>) -&gt; </a:t>
            </a:r>
            <a:r>
              <a:rPr lang="ko-KR" altLang="en-US" u="none" dirty="0" smtClean="0"/>
              <a:t>출력 의 과정</a:t>
            </a: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smtClean="0"/>
              <a:t>*thermocouple : </a:t>
            </a:r>
            <a:r>
              <a:rPr lang="ko-KR" altLang="en-US" dirty="0" err="1" smtClean="0"/>
              <a:t>열전대</a:t>
            </a:r>
            <a:r>
              <a:rPr lang="en-US" altLang="ko-KR" dirty="0" smtClean="0"/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종류의 금속을 접속한 것으로 열전 효과를 일으키는 금속선</a:t>
            </a:r>
            <a:r>
              <a:rPr lang="en-US" altLang="ko-KR" dirty="0" smtClean="0"/>
              <a:t>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Heater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열은 바로 인접한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T/C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가장 크고 빠르게 영향을 줄 것으로 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3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온도제어 뿐 아니라 각종 제어에 사용되는 일반적인 제어 방식 </a:t>
            </a:r>
            <a:r>
              <a:rPr lang="en-US" altLang="ko-KR" dirty="0" smtClean="0"/>
              <a:t>: PID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이해가 쉽도록 친숙한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운전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예로 들어 설명하겠습니다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톨게이트에서 일단 정지</a:t>
            </a:r>
            <a:r>
              <a:rPr lang="en-US" altLang="ko-KR" dirty="0" smtClean="0"/>
              <a:t>(0Km/h)</a:t>
            </a:r>
            <a:r>
              <a:rPr lang="ko-KR" altLang="en-US" dirty="0" smtClean="0"/>
              <a:t>한 다음 시속 </a:t>
            </a:r>
            <a:r>
              <a:rPr lang="en-US" altLang="ko-KR" dirty="0" smtClean="0"/>
              <a:t>80km/h</a:t>
            </a:r>
            <a:r>
              <a:rPr lang="ko-KR" altLang="en-US" dirty="0" smtClean="0"/>
              <a:t>로 운전할 때를 생각해 보겠습니다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0Km/h</a:t>
            </a:r>
            <a:r>
              <a:rPr lang="ko-KR" altLang="en-US" dirty="0" smtClean="0"/>
              <a:t>에서 목표로 하는 시속</a:t>
            </a:r>
            <a:r>
              <a:rPr lang="en-US" altLang="ko-KR" dirty="0" smtClean="0"/>
              <a:t> 80km/h</a:t>
            </a:r>
            <a:r>
              <a:rPr lang="ko-KR" altLang="en-US" dirty="0" smtClean="0"/>
              <a:t>까지의 차이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제어편차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크기 때문에 가속페달을 크게 밟으면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자동차 큰 출력을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제어편차 크기에 비례하는 조작이 비례제어</a:t>
            </a:r>
            <a:r>
              <a:rPr lang="en-US" altLang="ko-KR" dirty="0" smtClean="0">
                <a:sym typeface="Wingdings" panose="05000000000000000000" pitchFamily="2" charset="2"/>
              </a:rPr>
              <a:t>(P)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fontAlgn="base"/>
            <a:r>
              <a:rPr lang="ko-KR" altLang="en-US" dirty="0" smtClean="0">
                <a:sym typeface="Wingdings" panose="05000000000000000000" pitchFamily="2" charset="2"/>
              </a:rPr>
              <a:t>슬슬 가속하다 </a:t>
            </a:r>
            <a:r>
              <a:rPr lang="ko-KR" altLang="en-US" dirty="0" smtClean="0"/>
              <a:t>시속 </a:t>
            </a:r>
            <a:r>
              <a:rPr lang="en-US" altLang="ko-KR" dirty="0" smtClean="0"/>
              <a:t>80Km/h </a:t>
            </a:r>
            <a:r>
              <a:rPr lang="ko-KR" altLang="en-US" dirty="0" smtClean="0"/>
              <a:t>에 점점 다가 가면</a:t>
            </a:r>
            <a:r>
              <a:rPr lang="en-US" altLang="ko-KR" dirty="0" smtClean="0"/>
              <a:t>,</a:t>
            </a:r>
          </a:p>
          <a:p>
            <a:pPr fontAlgn="base"/>
            <a:r>
              <a:rPr lang="en-US" altLang="ko-KR" dirty="0" smtClean="0"/>
              <a:t>"</a:t>
            </a:r>
            <a:r>
              <a:rPr lang="ko-KR" altLang="en-US" dirty="0" smtClean="0"/>
              <a:t>이대로의 계속 가속 하면 시속 </a:t>
            </a:r>
            <a:r>
              <a:rPr lang="en-US" altLang="ko-KR" dirty="0" smtClean="0"/>
              <a:t>80Km/h</a:t>
            </a:r>
            <a:r>
              <a:rPr lang="ko-KR" altLang="en-US" dirty="0" smtClean="0"/>
              <a:t>를 초과 해 버린다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라 고 느낄 때 가속페달을 풉니다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속도의 변화를 억제하도록 하는 작업이 미분제어</a:t>
            </a:r>
            <a:r>
              <a:rPr lang="en-US" altLang="ko-KR" dirty="0" smtClean="0">
                <a:sym typeface="Wingdings" panose="05000000000000000000" pitchFamily="2" charset="2"/>
              </a:rPr>
              <a:t>(D)</a:t>
            </a:r>
          </a:p>
          <a:p>
            <a:pPr fontAlgn="base"/>
            <a:endParaRPr lang="en-US" altLang="ko-KR" dirty="0" smtClean="0">
              <a:sym typeface="Wingdings" panose="05000000000000000000" pitchFamily="2" charset="2"/>
            </a:endParaRPr>
          </a:p>
          <a:p>
            <a:pPr fontAlgn="base"/>
            <a:r>
              <a:rPr lang="ko-KR" altLang="en-US" dirty="0" smtClean="0">
                <a:sym typeface="Wingdings" panose="05000000000000000000" pitchFamily="2" charset="2"/>
              </a:rPr>
              <a:t>가속페달을 풀어버리면 속도가 점점 늦춰지기 때문에 목표 시속에 맞게 주행하려고 미세하게 가속페달을 조정합니다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ko-KR" altLang="en-US" dirty="0" smtClean="0">
                <a:sym typeface="Wingdings" panose="05000000000000000000" pitchFamily="2" charset="2"/>
              </a:rPr>
              <a:t>편차를 제거하는 작업을 적분제어</a:t>
            </a:r>
            <a:r>
              <a:rPr lang="en-US" altLang="ko-KR" dirty="0" smtClean="0">
                <a:sym typeface="Wingdings" panose="05000000000000000000" pitchFamily="2" charset="2"/>
              </a:rPr>
              <a:t>(I)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=&gt; I, D 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정확한 제어를 위한 보조역할</a:t>
            </a:r>
            <a:endParaRPr lang="en-US" altLang="ko-KR" baseline="0" dirty="0" smtClean="0"/>
          </a:p>
          <a:p>
            <a:pPr fontAlgn="base"/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이처럼 우리가 운전 시 하고 있는 작업은 </a:t>
            </a:r>
            <a:r>
              <a:rPr lang="en-US" altLang="ko-KR" dirty="0" smtClean="0"/>
              <a:t>PID</a:t>
            </a:r>
            <a:r>
              <a:rPr lang="ko-KR" altLang="en-US" dirty="0" smtClean="0"/>
              <a:t>제어와 같은 메커니즘을 이용하고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aseline="0" dirty="0" smtClean="0">
                <a:sym typeface="Wingdings" panose="05000000000000000000" pitchFamily="2" charset="2"/>
              </a:rPr>
              <a:t>(</a:t>
            </a:r>
            <a:r>
              <a:rPr lang="ko-KR" altLang="en-US" baseline="0" dirty="0" smtClean="0">
                <a:sym typeface="Wingdings" panose="05000000000000000000" pitchFamily="2" charset="2"/>
              </a:rPr>
              <a:t>애니메이션 넘기기</a:t>
            </a:r>
            <a:r>
              <a:rPr lang="en-US" altLang="ko-KR" baseline="0" dirty="0" smtClean="0">
                <a:sym typeface="Wingdings" panose="05000000000000000000" pitchFamily="2" charset="2"/>
              </a:rPr>
              <a:t>…)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dirty="0" smtClean="0"/>
              <a:t>PID</a:t>
            </a:r>
            <a:r>
              <a:rPr lang="ko-KR" altLang="en-US" dirty="0" smtClean="0"/>
              <a:t>제어에 대해 이해가 되셨다면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저희 프로젝트에서 이용한 제어에 대해 설명하도록 하겠습니다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arenR"/>
            </a:pPr>
            <a:endParaRPr lang="en-US" altLang="ko-KR" dirty="0" smtClean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 smtClean="0"/>
              <a:t>Heater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Power(Power Set)</a:t>
            </a:r>
            <a:r>
              <a:rPr lang="ko-KR" altLang="en-US" baseline="0" dirty="0" smtClean="0"/>
              <a:t>제어신호</a:t>
            </a:r>
            <a:r>
              <a:rPr lang="en-US" altLang="ko-KR" baseline="0" dirty="0" smtClean="0"/>
              <a:t>(u)</a:t>
            </a:r>
            <a:r>
              <a:rPr lang="ko-KR" altLang="en-US" baseline="0" dirty="0" smtClean="0"/>
              <a:t> 변화에 대한 </a:t>
            </a:r>
            <a:r>
              <a:rPr lang="en-US" altLang="ko-KR" baseline="0" dirty="0" smtClean="0"/>
              <a:t>Tc(</a:t>
            </a:r>
            <a:r>
              <a:rPr lang="ko-KR" altLang="en-US" baseline="0" dirty="0" smtClean="0"/>
              <a:t>히터 온도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응답을 보고 내부제어기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Cin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 설계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노란색 </a:t>
            </a:r>
            <a:r>
              <a:rPr lang="en-US" altLang="ko-KR" baseline="0" dirty="0" smtClean="0"/>
              <a:t>box  = slave controller  </a:t>
            </a:r>
            <a:r>
              <a:rPr lang="en-US" altLang="ko-KR" baseline="0" dirty="0" smtClean="0">
                <a:sym typeface="Wingdings" panose="05000000000000000000" pitchFamily="2" charset="2"/>
              </a:rPr>
              <a:t>(</a:t>
            </a:r>
            <a:r>
              <a:rPr lang="ko-KR" altLang="en-US" baseline="0" dirty="0" smtClean="0">
                <a:sym typeface="Wingdings" panose="05000000000000000000" pitchFamily="2" charset="2"/>
              </a:rPr>
              <a:t>애니메이션 넘기기</a:t>
            </a:r>
            <a:r>
              <a:rPr lang="en-US" altLang="ko-KR" baseline="0" dirty="0" smtClean="0">
                <a:sym typeface="Wingdings" panose="05000000000000000000" pitchFamily="2" charset="2"/>
              </a:rPr>
              <a:t>…)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2)  </a:t>
            </a:r>
            <a:r>
              <a:rPr lang="en-US" altLang="ko-KR" baseline="0" dirty="0" err="1" smtClean="0"/>
              <a:t>Zs</a:t>
            </a:r>
            <a:r>
              <a:rPr lang="en-US" altLang="ko-KR" baseline="0" dirty="0" smtClean="0"/>
              <a:t>(zone set)</a:t>
            </a:r>
            <a:r>
              <a:rPr lang="ko-KR" altLang="en-US" baseline="0" dirty="0" smtClean="0"/>
              <a:t>변화에 대한  </a:t>
            </a:r>
            <a:r>
              <a:rPr lang="en-US" altLang="ko-KR" baseline="0" dirty="0" smtClean="0"/>
              <a:t>S(substrate temp) </a:t>
            </a:r>
            <a:r>
              <a:rPr lang="ko-KR" altLang="en-US" baseline="0" dirty="0" smtClean="0"/>
              <a:t>응답을 보고 외부제어기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Cout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설계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녹색 </a:t>
            </a:r>
            <a:r>
              <a:rPr lang="en-US" altLang="ko-KR" baseline="0" dirty="0" smtClean="0"/>
              <a:t>box = master controller  </a:t>
            </a:r>
            <a:r>
              <a:rPr lang="en-US" altLang="ko-KR" baseline="0" dirty="0" smtClean="0">
                <a:sym typeface="Wingdings" panose="05000000000000000000" pitchFamily="2" charset="2"/>
              </a:rPr>
              <a:t>(</a:t>
            </a:r>
            <a:r>
              <a:rPr lang="ko-KR" altLang="en-US" baseline="0" dirty="0" smtClean="0">
                <a:sym typeface="Wingdings" panose="05000000000000000000" pitchFamily="2" charset="2"/>
              </a:rPr>
              <a:t>애니메이션 넘기기</a:t>
            </a:r>
            <a:r>
              <a:rPr lang="en-US" altLang="ko-KR" baseline="0" dirty="0" smtClean="0">
                <a:sym typeface="Wingdings" panose="05000000000000000000" pitchFamily="2" charset="2"/>
              </a:rPr>
              <a:t>…)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dirty="0" smtClean="0"/>
              <a:t>3)  </a:t>
            </a:r>
            <a:r>
              <a:rPr lang="en-US" altLang="ko-KR" dirty="0" err="1" smtClean="0"/>
              <a:t>Cin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PID controller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라이브러리를 사용하고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Cout</a:t>
            </a:r>
            <a:r>
              <a:rPr lang="ko-KR" altLang="en-US" baseline="0" dirty="0" smtClean="0"/>
              <a:t>은 직접 </a:t>
            </a:r>
            <a:r>
              <a:rPr lang="en-US" altLang="ko-KR" baseline="0" dirty="0" smtClean="0"/>
              <a:t>PI controller program</a:t>
            </a:r>
            <a:r>
              <a:rPr lang="ko-KR" altLang="en-US" baseline="0" dirty="0" smtClean="0"/>
              <a:t>을 작업하여 구현하였음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본 프로젝트에서 </a:t>
            </a:r>
            <a:r>
              <a:rPr lang="en-US" altLang="ko-KR" baseline="0" dirty="0" smtClean="0"/>
              <a:t>cascade</a:t>
            </a:r>
            <a:r>
              <a:rPr lang="ko-KR" altLang="en-US" baseline="0" dirty="0" smtClean="0"/>
              <a:t>제어를 사용한 이유는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Cascade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제어는 두 개의 피드백 제어 루프로 구성되고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조절계의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조절기의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설정값이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PID </a:t>
            </a:r>
            <a:r>
              <a:rPr lang="ko-KR" altLang="en-US" baseline="0" dirty="0" smtClean="0"/>
              <a:t>제어의 경우 </a:t>
            </a:r>
            <a:r>
              <a:rPr lang="en-US" altLang="ko-KR" baseline="0" dirty="0" smtClean="0"/>
              <a:t>Error</a:t>
            </a:r>
            <a:r>
              <a:rPr lang="ko-KR" altLang="en-US" baseline="0" dirty="0" smtClean="0"/>
              <a:t>를 이용해 </a:t>
            </a:r>
            <a:r>
              <a:rPr lang="en-US" altLang="ko-KR" baseline="0" dirty="0" smtClean="0"/>
              <a:t>Target Temp </a:t>
            </a:r>
            <a:r>
              <a:rPr lang="ko-KR" altLang="en-US" baseline="0" dirty="0" smtClean="0"/>
              <a:t>까지 빠르게 도달할 수 있도록 하였지만 문제점은</a:t>
            </a:r>
            <a:r>
              <a:rPr lang="en-US" altLang="ko-KR" baseline="0" dirty="0" smtClean="0"/>
              <a:t>, Error</a:t>
            </a:r>
            <a:r>
              <a:rPr lang="ko-KR" altLang="en-US" baseline="0" dirty="0" smtClean="0"/>
              <a:t>가 일어난 후에야 보정이 들어간다는 것입니다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이런 상황에서 </a:t>
            </a:r>
            <a:r>
              <a:rPr lang="en-US" altLang="ko-KR" baseline="0" dirty="0" smtClean="0"/>
              <a:t>PI</a:t>
            </a:r>
            <a:r>
              <a:rPr lang="ko-KR" altLang="en-US" baseline="0" dirty="0" smtClean="0"/>
              <a:t>제어와 함께 </a:t>
            </a:r>
            <a:r>
              <a:rPr lang="en-US" altLang="ko-KR" baseline="0" dirty="0" smtClean="0"/>
              <a:t>Cascade </a:t>
            </a:r>
            <a:r>
              <a:rPr lang="ko-KR" altLang="en-US" baseline="0" dirty="0" smtClean="0"/>
              <a:t>제어를 사용한다면 외부의 방해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외란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로 인해 </a:t>
            </a:r>
            <a:r>
              <a:rPr lang="en-US" altLang="ko-KR" baseline="0" dirty="0" smtClean="0"/>
              <a:t>Error</a:t>
            </a:r>
            <a:r>
              <a:rPr lang="ko-KR" altLang="en-US" baseline="0" dirty="0" smtClean="0"/>
              <a:t>가 생기기 전에 방지할 수 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외란이</a:t>
            </a:r>
            <a:r>
              <a:rPr lang="ko-KR" altLang="en-US" baseline="0" dirty="0" smtClean="0"/>
              <a:t> 들어와서 천천히 </a:t>
            </a:r>
            <a:r>
              <a:rPr lang="en-US" altLang="ko-KR" baseline="0" dirty="0" smtClean="0"/>
              <a:t>Target Temp</a:t>
            </a:r>
            <a:r>
              <a:rPr lang="ko-KR" altLang="en-US" baseline="0" dirty="0" smtClean="0"/>
              <a:t>에 도달하는 </a:t>
            </a:r>
            <a:r>
              <a:rPr lang="en-US" altLang="ko-KR" baseline="0" dirty="0" smtClean="0"/>
              <a:t>PID </a:t>
            </a:r>
            <a:r>
              <a:rPr lang="ko-KR" altLang="en-US" baseline="0" dirty="0" smtClean="0"/>
              <a:t>제어에</a:t>
            </a:r>
          </a:p>
          <a:p>
            <a:pPr marL="0" indent="0">
              <a:buNone/>
            </a:pPr>
            <a:r>
              <a:rPr lang="en-US" altLang="ko-KR" baseline="0" dirty="0" smtClean="0"/>
              <a:t>Cascade </a:t>
            </a:r>
            <a:r>
              <a:rPr lang="ko-KR" altLang="en-US" baseline="0" dirty="0" smtClean="0"/>
              <a:t>제어를 적용할 경우 </a:t>
            </a:r>
            <a:r>
              <a:rPr lang="ko-KR" altLang="en-US" baseline="0" dirty="0" err="1" smtClean="0"/>
              <a:t>외란에</a:t>
            </a:r>
            <a:r>
              <a:rPr lang="ko-KR" altLang="en-US" baseline="0" dirty="0" smtClean="0"/>
              <a:t> 대응하면서 조금 더 빠르게 </a:t>
            </a:r>
            <a:r>
              <a:rPr lang="en-US" altLang="ko-KR" baseline="0" dirty="0" smtClean="0"/>
              <a:t>Target Temp</a:t>
            </a:r>
            <a:r>
              <a:rPr lang="ko-KR" altLang="en-US" baseline="0" dirty="0" smtClean="0"/>
              <a:t>에 도달할 수 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저희 조 최종 목표가 </a:t>
            </a:r>
            <a:r>
              <a:rPr lang="en-US" altLang="ko-KR" baseline="0" dirty="0" smtClean="0"/>
              <a:t>[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열원간 온도 편차 최소화</a:t>
            </a:r>
            <a:r>
              <a:rPr lang="en-US" altLang="ko-KR" baseline="0" dirty="0" smtClean="0"/>
              <a:t>, 2.  glass </a:t>
            </a:r>
            <a:r>
              <a:rPr lang="ko-KR" altLang="en-US" baseline="0" dirty="0" smtClean="0"/>
              <a:t>온도 균일화  </a:t>
            </a:r>
            <a:r>
              <a:rPr lang="en-US" altLang="ko-KR" baseline="0" dirty="0" smtClean="0"/>
              <a:t>] </a:t>
            </a:r>
            <a:r>
              <a:rPr lang="ko-KR" altLang="en-US" baseline="0" dirty="0" smtClean="0"/>
              <a:t>이기에 보다 빠르고 정밀한 제어를 위해 </a:t>
            </a:r>
            <a:r>
              <a:rPr lang="en-US" altLang="ko-KR" baseline="0" dirty="0" smtClean="0"/>
              <a:t>PID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PI</a:t>
            </a:r>
            <a:r>
              <a:rPr lang="ko-KR" altLang="en-US" baseline="0" dirty="0" smtClean="0"/>
              <a:t>제어를 함께 이용한 </a:t>
            </a:r>
            <a:r>
              <a:rPr lang="en-US" altLang="ko-KR" baseline="0" dirty="0" smtClean="0"/>
              <a:t>cascade</a:t>
            </a:r>
            <a:r>
              <a:rPr lang="ko-KR" altLang="en-US" baseline="0" dirty="0" smtClean="0"/>
              <a:t>제어를 사용하였습니다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836EA-E081-4F2D-9932-FE12BFA464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1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hyperlink" Target="https://github.com/Code-And-Talk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5.jpeg"/><Relationship Id="rId7" Type="http://schemas.openxmlformats.org/officeDocument/2006/relationships/image" Target="../media/image1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jpe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12199396" cy="5575531"/>
          </a:xfrm>
          <a:prstGeom prst="rect">
            <a:avLst/>
          </a:prstGeom>
          <a:solidFill>
            <a:srgbClr val="9DB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699448" y="1625043"/>
            <a:ext cx="10800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5000" b="1" dirty="0"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5000" b="1" dirty="0"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5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5000" b="1" dirty="0"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5000" b="1" dirty="0"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09209C-D385-43B4-ADC4-D872C28C30B1}"/>
              </a:ext>
            </a:extLst>
          </p:cNvPr>
          <p:cNvSpPr txBox="1"/>
          <p:nvPr/>
        </p:nvSpPr>
        <p:spPr>
          <a:xfrm>
            <a:off x="8493655" y="4566260"/>
            <a:ext cx="3571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스마트팩토리</a:t>
            </a:r>
            <a:r>
              <a:rPr lang="ko-KR" altLang="en-US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  </a:t>
            </a:r>
            <a:endParaRPr lang="en-US" altLang="ko-KR" sz="3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3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CAT (Code &amp; Talk)</a:t>
            </a:r>
            <a:endParaRPr lang="ko-KR" altLang="en-US"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510F41A4-DE89-4186-9488-B4DCB0FC34C8}"/>
              </a:ext>
            </a:extLst>
          </p:cNvPr>
          <p:cNvGrpSpPr/>
          <p:nvPr/>
        </p:nvGrpSpPr>
        <p:grpSpPr>
          <a:xfrm>
            <a:off x="3705741" y="3339594"/>
            <a:ext cx="4787914" cy="180000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7" y="6177663"/>
            <a:ext cx="839351" cy="489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1534" b="20278"/>
          <a:stretch/>
        </p:blipFill>
        <p:spPr>
          <a:xfrm>
            <a:off x="1199642" y="6197179"/>
            <a:ext cx="891178" cy="532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30665" t="23474" r="29334" b="57718"/>
          <a:stretch/>
        </p:blipFill>
        <p:spPr>
          <a:xfrm>
            <a:off x="3961881" y="6294688"/>
            <a:ext cx="1939669" cy="3609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17111" t="25017" r="17644" b="24456"/>
          <a:stretch/>
        </p:blipFill>
        <p:spPr>
          <a:xfrm>
            <a:off x="2152283" y="6283086"/>
            <a:ext cx="1566672" cy="3841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4660" y="-19418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7"/>
    </mc:Choice>
    <mc:Fallback xmlns="">
      <p:transition spd="slow" advTm="706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0109" y="363782"/>
            <a:ext cx="471729" cy="37979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149058" y="1401245"/>
            <a:ext cx="7525558" cy="4920133"/>
          </a:xfrm>
          <a:prstGeom prst="rect">
            <a:avLst/>
          </a:prstGeom>
          <a:noFill/>
        </p:spPr>
      </p:sp>
      <p:cxnSp>
        <p:nvCxnSpPr>
          <p:cNvPr id="63" name="직선 연결선 62"/>
          <p:cNvCxnSpPr/>
          <p:nvPr/>
        </p:nvCxnSpPr>
        <p:spPr bwMode="auto">
          <a:xfrm>
            <a:off x="1379060" y="2368917"/>
            <a:ext cx="0" cy="2916076"/>
          </a:xfrm>
          <a:prstGeom prst="line">
            <a:avLst/>
          </a:prstGeom>
          <a:noFill/>
          <a:ln w="9525">
            <a:solidFill>
              <a:schemeClr val="accent1">
                <a:lumMod val="95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직선 연결선 63"/>
          <p:cNvCxnSpPr/>
          <p:nvPr/>
        </p:nvCxnSpPr>
        <p:spPr bwMode="auto">
          <a:xfrm>
            <a:off x="1379060" y="5284993"/>
            <a:ext cx="9157848" cy="0"/>
          </a:xfrm>
          <a:prstGeom prst="line">
            <a:avLst/>
          </a:prstGeom>
          <a:noFill/>
          <a:ln w="9525">
            <a:solidFill>
              <a:schemeClr val="accent1">
                <a:lumMod val="95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직선 연결선 64"/>
          <p:cNvCxnSpPr/>
          <p:nvPr/>
        </p:nvCxnSpPr>
        <p:spPr bwMode="auto">
          <a:xfrm>
            <a:off x="1392960" y="4784518"/>
            <a:ext cx="459859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직선 연결선 65"/>
          <p:cNvCxnSpPr/>
          <p:nvPr/>
        </p:nvCxnSpPr>
        <p:spPr bwMode="auto">
          <a:xfrm flipV="1">
            <a:off x="1852819" y="2899238"/>
            <a:ext cx="1533057" cy="1885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직선 연결선 66"/>
          <p:cNvCxnSpPr/>
          <p:nvPr/>
        </p:nvCxnSpPr>
        <p:spPr bwMode="auto">
          <a:xfrm>
            <a:off x="3385876" y="2899083"/>
            <a:ext cx="1128797" cy="15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Box 122"/>
          <p:cNvSpPr txBox="1">
            <a:spLocks noChangeArrowheads="1"/>
          </p:cNvSpPr>
          <p:nvPr/>
        </p:nvSpPr>
        <p:spPr bwMode="auto">
          <a:xfrm>
            <a:off x="742215" y="2345367"/>
            <a:ext cx="492980" cy="3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온도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9" name="Text Box 122"/>
          <p:cNvSpPr txBox="1">
            <a:spLocks noChangeArrowheads="1"/>
          </p:cNvSpPr>
          <p:nvPr/>
        </p:nvSpPr>
        <p:spPr bwMode="auto">
          <a:xfrm>
            <a:off x="10190324" y="5357840"/>
            <a:ext cx="893381" cy="56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시간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>
            <a:off x="1392960" y="4858600"/>
            <a:ext cx="459859" cy="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자유형 70"/>
          <p:cNvSpPr>
            <a:spLocks/>
          </p:cNvSpPr>
          <p:nvPr/>
        </p:nvSpPr>
        <p:spPr bwMode="auto">
          <a:xfrm>
            <a:off x="1838919" y="2489859"/>
            <a:ext cx="2675754" cy="2383433"/>
          </a:xfrm>
          <a:custGeom>
            <a:avLst/>
            <a:gdLst>
              <a:gd name="T0" fmla="*/ 0 w 1828800"/>
              <a:gd name="T1" fmla="*/ 1541113 h 1541113"/>
              <a:gd name="T2" fmla="*/ 180975 w 1828800"/>
              <a:gd name="T3" fmla="*/ 1150588 h 1541113"/>
              <a:gd name="T4" fmla="*/ 514350 w 1828800"/>
              <a:gd name="T5" fmla="*/ 950563 h 1541113"/>
              <a:gd name="T6" fmla="*/ 714375 w 1828800"/>
              <a:gd name="T7" fmla="*/ 607663 h 1541113"/>
              <a:gd name="T8" fmla="*/ 897302 w 1828800"/>
              <a:gd name="T9" fmla="*/ 502888 h 1541113"/>
              <a:gd name="T10" fmla="*/ 1057277 w 1828800"/>
              <a:gd name="T11" fmla="*/ 4366 h 1541113"/>
              <a:gd name="T12" fmla="*/ 1238250 w 1828800"/>
              <a:gd name="T13" fmla="*/ 264763 h 1541113"/>
              <a:gd name="T14" fmla="*/ 1466850 w 1828800"/>
              <a:gd name="T15" fmla="*/ 350488 h 1541113"/>
              <a:gd name="T16" fmla="*/ 1828800 w 1828800"/>
              <a:gd name="T17" fmla="*/ 274288 h 15411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28800" h="1541113">
                <a:moveTo>
                  <a:pt x="0" y="1541113"/>
                </a:moveTo>
                <a:cubicBezTo>
                  <a:pt x="49212" y="1431575"/>
                  <a:pt x="95250" y="1249013"/>
                  <a:pt x="180975" y="1150588"/>
                </a:cubicBezTo>
                <a:cubicBezTo>
                  <a:pt x="266700" y="1052163"/>
                  <a:pt x="425450" y="1041051"/>
                  <a:pt x="514350" y="950563"/>
                </a:cubicBezTo>
                <a:cubicBezTo>
                  <a:pt x="603250" y="860076"/>
                  <a:pt x="650550" y="682275"/>
                  <a:pt x="714375" y="607663"/>
                </a:cubicBezTo>
                <a:cubicBezTo>
                  <a:pt x="778200" y="533051"/>
                  <a:pt x="840152" y="603437"/>
                  <a:pt x="897302" y="502888"/>
                </a:cubicBezTo>
                <a:cubicBezTo>
                  <a:pt x="954452" y="402339"/>
                  <a:pt x="1000452" y="44053"/>
                  <a:pt x="1057277" y="4366"/>
                </a:cubicBezTo>
                <a:cubicBezTo>
                  <a:pt x="1114102" y="-35321"/>
                  <a:pt x="1169988" y="207076"/>
                  <a:pt x="1238250" y="264763"/>
                </a:cubicBezTo>
                <a:cubicBezTo>
                  <a:pt x="1306512" y="322450"/>
                  <a:pt x="1368425" y="348900"/>
                  <a:pt x="1466850" y="350488"/>
                </a:cubicBezTo>
                <a:cubicBezTo>
                  <a:pt x="1565275" y="352075"/>
                  <a:pt x="1679575" y="279051"/>
                  <a:pt x="1828800" y="274288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ko-KR" altLang="en-US"/>
          </a:p>
        </p:txBody>
      </p:sp>
      <p:sp>
        <p:nvSpPr>
          <p:cNvPr id="72" name="Text Box 122"/>
          <p:cNvSpPr txBox="1">
            <a:spLocks noChangeArrowheads="1"/>
          </p:cNvSpPr>
          <p:nvPr/>
        </p:nvSpPr>
        <p:spPr bwMode="auto">
          <a:xfrm>
            <a:off x="3213063" y="2064431"/>
            <a:ext cx="879481" cy="56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12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Tg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73398" y="2754972"/>
            <a:ext cx="3120838" cy="2114483"/>
            <a:chOff x="6215433" y="2855958"/>
            <a:chExt cx="3120838" cy="2114483"/>
          </a:xfrm>
        </p:grpSpPr>
        <p:cxnSp>
          <p:nvCxnSpPr>
            <p:cNvPr id="77" name="직선 연결선 76"/>
            <p:cNvCxnSpPr/>
            <p:nvPr/>
          </p:nvCxnSpPr>
          <p:spPr bwMode="auto">
            <a:xfrm>
              <a:off x="6215433" y="4882131"/>
              <a:ext cx="45985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직선 연결선 77"/>
            <p:cNvCxnSpPr/>
            <p:nvPr/>
          </p:nvCxnSpPr>
          <p:spPr bwMode="auto">
            <a:xfrm flipV="1">
              <a:off x="6675293" y="2997469"/>
              <a:ext cx="1533057" cy="18846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직선 연결선 78"/>
            <p:cNvCxnSpPr/>
            <p:nvPr/>
          </p:nvCxnSpPr>
          <p:spPr bwMode="auto">
            <a:xfrm>
              <a:off x="8208350" y="2996541"/>
              <a:ext cx="112791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직선 연결선 79"/>
            <p:cNvCxnSpPr/>
            <p:nvPr/>
          </p:nvCxnSpPr>
          <p:spPr bwMode="auto">
            <a:xfrm>
              <a:off x="6215433" y="4956676"/>
              <a:ext cx="459859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자유형 80"/>
            <p:cNvSpPr>
              <a:spLocks/>
            </p:cNvSpPr>
            <p:nvPr/>
          </p:nvSpPr>
          <p:spPr bwMode="auto">
            <a:xfrm>
              <a:off x="6660517" y="2855958"/>
              <a:ext cx="2675754" cy="2114483"/>
            </a:xfrm>
            <a:custGeom>
              <a:avLst/>
              <a:gdLst>
                <a:gd name="T0" fmla="*/ 0 w 1828800"/>
                <a:gd name="T1" fmla="*/ 1367243 h 1367377"/>
                <a:gd name="T2" fmla="*/ 171450 w 1828800"/>
                <a:gd name="T3" fmla="*/ 1062473 h 1367377"/>
                <a:gd name="T4" fmla="*/ 438150 w 1828800"/>
                <a:gd name="T5" fmla="*/ 852943 h 1367377"/>
                <a:gd name="T6" fmla="*/ 676275 w 1828800"/>
                <a:gd name="T7" fmla="*/ 529125 h 1367377"/>
                <a:gd name="T8" fmla="*/ 866775 w 1828800"/>
                <a:gd name="T9" fmla="*/ 262451 h 1367377"/>
                <a:gd name="T10" fmla="*/ 1057910 w 1828800"/>
                <a:gd name="T11" fmla="*/ 5306 h 1367377"/>
                <a:gd name="T12" fmla="*/ 1238250 w 1828800"/>
                <a:gd name="T13" fmla="*/ 91018 h 1367377"/>
                <a:gd name="T14" fmla="*/ 1447800 w 1828800"/>
                <a:gd name="T15" fmla="*/ 119590 h 1367377"/>
                <a:gd name="T16" fmla="*/ 1828800 w 1828800"/>
                <a:gd name="T17" fmla="*/ 100542 h 13673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28800"/>
                <a:gd name="T28" fmla="*/ 0 h 1367377"/>
                <a:gd name="T29" fmla="*/ 1828800 w 1828800"/>
                <a:gd name="T30" fmla="*/ 1367377 h 13673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28800" h="1367377">
                  <a:moveTo>
                    <a:pt x="0" y="1367377"/>
                  </a:moveTo>
                  <a:cubicBezTo>
                    <a:pt x="49212" y="1257839"/>
                    <a:pt x="98425" y="1148302"/>
                    <a:pt x="171450" y="1062577"/>
                  </a:cubicBezTo>
                  <a:cubicBezTo>
                    <a:pt x="244475" y="976852"/>
                    <a:pt x="354013" y="941927"/>
                    <a:pt x="438150" y="853027"/>
                  </a:cubicBezTo>
                  <a:cubicBezTo>
                    <a:pt x="522287" y="764127"/>
                    <a:pt x="604838" y="627602"/>
                    <a:pt x="676275" y="529177"/>
                  </a:cubicBezTo>
                  <a:cubicBezTo>
                    <a:pt x="747712" y="430752"/>
                    <a:pt x="803169" y="349789"/>
                    <a:pt x="866775" y="262477"/>
                  </a:cubicBezTo>
                  <a:cubicBezTo>
                    <a:pt x="930381" y="175165"/>
                    <a:pt x="995998" y="33882"/>
                    <a:pt x="1057910" y="5307"/>
                  </a:cubicBezTo>
                  <a:cubicBezTo>
                    <a:pt x="1119822" y="-23268"/>
                    <a:pt x="1173268" y="71978"/>
                    <a:pt x="1238250" y="91027"/>
                  </a:cubicBezTo>
                  <a:cubicBezTo>
                    <a:pt x="1303232" y="110076"/>
                    <a:pt x="1349375" y="118014"/>
                    <a:pt x="1447800" y="119602"/>
                  </a:cubicBezTo>
                  <a:cubicBezTo>
                    <a:pt x="1546225" y="121189"/>
                    <a:pt x="1679575" y="105315"/>
                    <a:pt x="1828800" y="100552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Text Box 122"/>
          <p:cNvSpPr txBox="1">
            <a:spLocks noChangeArrowheads="1"/>
          </p:cNvSpPr>
          <p:nvPr/>
        </p:nvSpPr>
        <p:spPr bwMode="auto">
          <a:xfrm>
            <a:off x="2324434" y="4972813"/>
            <a:ext cx="1100998" cy="56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1</a:t>
            </a:r>
            <a:r>
              <a:rPr lang="en-US" sz="12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st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 run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40618" y="2679624"/>
            <a:ext cx="3120835" cy="2880735"/>
            <a:chOff x="2587348" y="2757750"/>
            <a:chExt cx="3120835" cy="2880735"/>
          </a:xfrm>
        </p:grpSpPr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3032429" y="2757750"/>
              <a:ext cx="2675754" cy="2192121"/>
            </a:xfrm>
            <a:custGeom>
              <a:avLst/>
              <a:gdLst>
                <a:gd name="T0" fmla="*/ 0 w 1828800"/>
                <a:gd name="T1" fmla="*/ 1417377 h 1417516"/>
                <a:gd name="T2" fmla="*/ 171450 w 1828800"/>
                <a:gd name="T3" fmla="*/ 1046040 h 1417516"/>
                <a:gd name="T4" fmla="*/ 438150 w 1828800"/>
                <a:gd name="T5" fmla="*/ 903077 h 1417516"/>
                <a:gd name="T6" fmla="*/ 676275 w 1828800"/>
                <a:gd name="T7" fmla="*/ 579259 h 1417516"/>
                <a:gd name="T8" fmla="*/ 866775 w 1828800"/>
                <a:gd name="T9" fmla="*/ 312585 h 1417516"/>
                <a:gd name="T10" fmla="*/ 1057910 w 1828800"/>
                <a:gd name="T11" fmla="*/ 3867 h 1417516"/>
                <a:gd name="T12" fmla="*/ 1238250 w 1828800"/>
                <a:gd name="T13" fmla="*/ 141152 h 1417516"/>
                <a:gd name="T14" fmla="*/ 1447800 w 1828800"/>
                <a:gd name="T15" fmla="*/ 169724 h 1417516"/>
                <a:gd name="T16" fmla="*/ 1828800 w 1828800"/>
                <a:gd name="T17" fmla="*/ 150676 h 14175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28800"/>
                <a:gd name="T28" fmla="*/ 0 h 1417516"/>
                <a:gd name="T29" fmla="*/ 1828800 w 1828800"/>
                <a:gd name="T30" fmla="*/ 1417516 h 14175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28800" h="1417516">
                  <a:moveTo>
                    <a:pt x="0" y="1417516"/>
                  </a:moveTo>
                  <a:cubicBezTo>
                    <a:pt x="49212" y="1307978"/>
                    <a:pt x="98425" y="1131868"/>
                    <a:pt x="171450" y="1046143"/>
                  </a:cubicBezTo>
                  <a:cubicBezTo>
                    <a:pt x="244475" y="960418"/>
                    <a:pt x="354013" y="980971"/>
                    <a:pt x="438150" y="903166"/>
                  </a:cubicBezTo>
                  <a:cubicBezTo>
                    <a:pt x="522288" y="825362"/>
                    <a:pt x="604838" y="677741"/>
                    <a:pt x="676275" y="579316"/>
                  </a:cubicBezTo>
                  <a:cubicBezTo>
                    <a:pt x="747712" y="480891"/>
                    <a:pt x="803169" y="408524"/>
                    <a:pt x="866775" y="312616"/>
                  </a:cubicBezTo>
                  <a:cubicBezTo>
                    <a:pt x="930381" y="216708"/>
                    <a:pt x="995998" y="32442"/>
                    <a:pt x="1057910" y="3867"/>
                  </a:cubicBezTo>
                  <a:cubicBezTo>
                    <a:pt x="1119822" y="-24708"/>
                    <a:pt x="1173268" y="113520"/>
                    <a:pt x="1238250" y="141166"/>
                  </a:cubicBezTo>
                  <a:cubicBezTo>
                    <a:pt x="1303232" y="168812"/>
                    <a:pt x="1349375" y="168153"/>
                    <a:pt x="1447800" y="169741"/>
                  </a:cubicBezTo>
                  <a:cubicBezTo>
                    <a:pt x="1546225" y="171328"/>
                    <a:pt x="1679575" y="155454"/>
                    <a:pt x="1828800" y="150691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 bwMode="auto">
            <a:xfrm>
              <a:off x="2587348" y="4861561"/>
              <a:ext cx="45985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직선 연결선 73"/>
            <p:cNvCxnSpPr/>
            <p:nvPr/>
          </p:nvCxnSpPr>
          <p:spPr bwMode="auto">
            <a:xfrm flipV="1">
              <a:off x="3047206" y="2976900"/>
              <a:ext cx="1533057" cy="18846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직선 연결선 74"/>
            <p:cNvCxnSpPr/>
            <p:nvPr/>
          </p:nvCxnSpPr>
          <p:spPr bwMode="auto">
            <a:xfrm>
              <a:off x="4580263" y="2975972"/>
              <a:ext cx="112791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직선 연결선 75"/>
            <p:cNvCxnSpPr/>
            <p:nvPr/>
          </p:nvCxnSpPr>
          <p:spPr bwMode="auto">
            <a:xfrm>
              <a:off x="2587348" y="4936107"/>
              <a:ext cx="459859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Text Box 122"/>
            <p:cNvSpPr txBox="1">
              <a:spLocks noChangeArrowheads="1"/>
            </p:cNvSpPr>
            <p:nvPr/>
          </p:nvSpPr>
          <p:spPr bwMode="auto">
            <a:xfrm>
              <a:off x="3871514" y="5076767"/>
              <a:ext cx="1100998" cy="56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  <a:cs typeface="굴림" panose="020B0600000101010101" pitchFamily="50" charset="-127"/>
                </a:rPr>
                <a:t>2nd run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  <p:sp>
        <p:nvSpPr>
          <p:cNvPr id="84" name="Text Box 122"/>
          <p:cNvSpPr txBox="1">
            <a:spLocks noChangeArrowheads="1"/>
          </p:cNvSpPr>
          <p:nvPr/>
        </p:nvSpPr>
        <p:spPr bwMode="auto">
          <a:xfrm>
            <a:off x="9107226" y="4967492"/>
            <a:ext cx="774237" cy="29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en-US" sz="12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rd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굴림" panose="020B0600000101010101" pitchFamily="50" charset="-127"/>
              </a:rPr>
              <a:t>  run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0448" y="1091522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ILC : </a:t>
            </a:r>
            <a:r>
              <a:rPr lang="en-US" altLang="ko-KR" kern="100" dirty="0">
                <a:latin typeface="굴림" panose="020B0600000101010101" pitchFamily="50" charset="-127"/>
                <a:ea typeface="굴림" panose="020B0600000101010101" pitchFamily="50" charset="-127"/>
                <a:cs typeface="한컴바탕" panose="02030600000101010101" pitchFamily="18" charset="2"/>
              </a:rPr>
              <a:t>Iterative learning </a:t>
            </a:r>
            <a:r>
              <a:rPr lang="en-US" altLang="ko-KR" kern="100" dirty="0" smtClean="0">
                <a:latin typeface="굴림" panose="020B0600000101010101" pitchFamily="50" charset="-127"/>
                <a:ea typeface="굴림" panose="020B0600000101010101" pitchFamily="50" charset="-127"/>
                <a:cs typeface="한컴바탕" panose="02030600000101010101" pitchFamily="18" charset="2"/>
              </a:rPr>
              <a:t>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92685" y="5747931"/>
            <a:ext cx="4125876" cy="477054"/>
            <a:chOff x="7490775" y="3835563"/>
            <a:chExt cx="4125876" cy="477054"/>
          </a:xfrm>
        </p:grpSpPr>
        <p:sp>
          <p:nvSpPr>
            <p:cNvPr id="44" name="오른쪽 화살표 43"/>
            <p:cNvSpPr/>
            <p:nvPr/>
          </p:nvSpPr>
          <p:spPr>
            <a:xfrm>
              <a:off x="7490775" y="3860728"/>
              <a:ext cx="507185" cy="42672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18677" y="3835563"/>
              <a:ext cx="349797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Heat Up </a:t>
              </a:r>
              <a:r>
                <a:rPr lang="ko-KR" altLang="en-US" sz="2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편차 최소화</a:t>
              </a:r>
              <a:endPara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8238069" y="4266562"/>
              <a:ext cx="28766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518924" y="2353388"/>
            <a:ext cx="2540054" cy="2556304"/>
          </a:xfrm>
          <a:prstGeom prst="parallelogram">
            <a:avLst>
              <a:gd name="adj" fmla="val 53210"/>
            </a:avLst>
          </a:prstGeom>
          <a:noFill/>
          <a:ln w="57150">
            <a:solidFill>
              <a:srgbClr val="4BA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01905" y="1480745"/>
            <a:ext cx="5937970" cy="844807"/>
            <a:chOff x="5401905" y="1480745"/>
            <a:chExt cx="5937970" cy="844807"/>
          </a:xfrm>
        </p:grpSpPr>
        <p:pic>
          <p:nvPicPr>
            <p:cNvPr id="58" name="그림 5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647" y="1480745"/>
              <a:ext cx="4495228" cy="844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401905" y="1683979"/>
              <a:ext cx="1642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※ ILC </a:t>
              </a: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수식 </a:t>
              </a:r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endPara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1082" y="2293893"/>
            <a:ext cx="10580176" cy="2899731"/>
            <a:chOff x="810032" y="2466090"/>
            <a:chExt cx="10580176" cy="27297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032" y="2466090"/>
              <a:ext cx="10580176" cy="2729712"/>
            </a:xfrm>
            <a:prstGeom prst="rect">
              <a:avLst/>
            </a:prstGeom>
          </p:spPr>
        </p:pic>
        <p:sp>
          <p:nvSpPr>
            <p:cNvPr id="10" name="평행 사변형 9"/>
            <p:cNvSpPr/>
            <p:nvPr/>
          </p:nvSpPr>
          <p:spPr>
            <a:xfrm>
              <a:off x="2023408" y="2863006"/>
              <a:ext cx="990028" cy="984231"/>
            </a:xfrm>
            <a:prstGeom prst="parallelogram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평행 사변형 60"/>
            <p:cNvSpPr/>
            <p:nvPr/>
          </p:nvSpPr>
          <p:spPr>
            <a:xfrm>
              <a:off x="5226662" y="2863006"/>
              <a:ext cx="785510" cy="984231"/>
            </a:xfrm>
            <a:prstGeom prst="parallelogram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평행 사변형 86"/>
            <p:cNvSpPr/>
            <p:nvPr/>
          </p:nvSpPr>
          <p:spPr>
            <a:xfrm>
              <a:off x="7373398" y="2863006"/>
              <a:ext cx="686421" cy="984231"/>
            </a:xfrm>
            <a:prstGeom prst="parallelogram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평행 사변형 87"/>
            <p:cNvSpPr/>
            <p:nvPr/>
          </p:nvSpPr>
          <p:spPr>
            <a:xfrm>
              <a:off x="9519205" y="2863006"/>
              <a:ext cx="746308" cy="984231"/>
            </a:xfrm>
            <a:prstGeom prst="parallelogram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2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5026 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26 0.00092 L 0.49062 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76" y="1422121"/>
            <a:ext cx="7818028" cy="420559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0109" y="363782"/>
            <a:ext cx="471729" cy="37979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1" r="373" b="3353"/>
          <a:stretch/>
        </p:blipFill>
        <p:spPr>
          <a:xfrm>
            <a:off x="2074551" y="1431170"/>
            <a:ext cx="7826438" cy="418749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직사각형 77"/>
          <p:cNvSpPr/>
          <p:nvPr/>
        </p:nvSpPr>
        <p:spPr>
          <a:xfrm>
            <a:off x="2065696" y="1422121"/>
            <a:ext cx="7853808" cy="420559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90127" y="1556072"/>
            <a:ext cx="2172930" cy="489509"/>
            <a:chOff x="490127" y="1556072"/>
            <a:chExt cx="2172930" cy="489509"/>
          </a:xfrm>
        </p:grpSpPr>
        <p:sp>
          <p:nvSpPr>
            <p:cNvPr id="24" name="직사각형 23"/>
            <p:cNvSpPr/>
            <p:nvPr/>
          </p:nvSpPr>
          <p:spPr>
            <a:xfrm>
              <a:off x="2159904" y="1794122"/>
              <a:ext cx="503153" cy="2514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24" idx="1"/>
            </p:cNvCxnSpPr>
            <p:nvPr/>
          </p:nvCxnSpPr>
          <p:spPr>
            <a:xfrm rot="10800000">
              <a:off x="1737360" y="1767720"/>
              <a:ext cx="422544" cy="152133"/>
            </a:xfrm>
            <a:prstGeom prst="bentConnector3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/>
            <p:cNvSpPr/>
            <p:nvPr/>
          </p:nvSpPr>
          <p:spPr>
            <a:xfrm>
              <a:off x="490127" y="1556072"/>
              <a:ext cx="1248605" cy="36378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4077" y="1598827"/>
              <a:ext cx="1184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Watchdog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3341319" y="1794122"/>
            <a:ext cx="2971041" cy="4794964"/>
            <a:chOff x="3341319" y="1794122"/>
            <a:chExt cx="2971041" cy="4794964"/>
          </a:xfrm>
        </p:grpSpPr>
        <p:grpSp>
          <p:nvGrpSpPr>
            <p:cNvPr id="52" name="그룹 51"/>
            <p:cNvGrpSpPr/>
            <p:nvPr/>
          </p:nvGrpSpPr>
          <p:grpSpPr>
            <a:xfrm>
              <a:off x="3341319" y="4177792"/>
              <a:ext cx="2971041" cy="2411294"/>
              <a:chOff x="3341319" y="4177792"/>
              <a:chExt cx="2971041" cy="24112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986525" y="4177792"/>
                <a:ext cx="497843" cy="2438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꺾인 연결선 34"/>
              <p:cNvCxnSpPr/>
              <p:nvPr/>
            </p:nvCxnSpPr>
            <p:spPr>
              <a:xfrm rot="5400000" flipH="1" flipV="1">
                <a:off x="4608582" y="4553591"/>
                <a:ext cx="824027" cy="535728"/>
              </a:xfrm>
              <a:prstGeom prst="bentConnector3">
                <a:avLst>
                  <a:gd name="adj1" fmla="val 58877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1319" y="5097678"/>
                <a:ext cx="2971041" cy="1491408"/>
              </a:xfrm>
              <a:prstGeom prst="rect">
                <a:avLst/>
              </a:prstGeom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4402272" y="1794122"/>
              <a:ext cx="1672681" cy="15415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27392" y="1757342"/>
            <a:ext cx="5437789" cy="2722320"/>
            <a:chOff x="2127392" y="1757342"/>
            <a:chExt cx="5437789" cy="2722320"/>
          </a:xfrm>
        </p:grpSpPr>
        <p:cxnSp>
          <p:nvCxnSpPr>
            <p:cNvPr id="62" name="꺾인 연결선 61"/>
            <p:cNvCxnSpPr/>
            <p:nvPr/>
          </p:nvCxnSpPr>
          <p:spPr>
            <a:xfrm rot="5400000">
              <a:off x="6822794" y="3737276"/>
              <a:ext cx="758349" cy="726424"/>
            </a:xfrm>
            <a:prstGeom prst="bentConnector3">
              <a:avLst>
                <a:gd name="adj1" fmla="val 532"/>
              </a:avLst>
            </a:prstGeom>
            <a:ln w="28575">
              <a:solidFill>
                <a:srgbClr val="4BA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2127392" y="1757342"/>
              <a:ext cx="5074016" cy="2328338"/>
              <a:chOff x="2127392" y="1757342"/>
              <a:chExt cx="5074016" cy="2328338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127392" y="3423687"/>
                <a:ext cx="4525376" cy="661993"/>
              </a:xfrm>
              <a:prstGeom prst="rect">
                <a:avLst/>
              </a:prstGeom>
              <a:noFill/>
              <a:ln w="38100">
                <a:solidFill>
                  <a:srgbClr val="4BA7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147712" y="1757342"/>
                <a:ext cx="5053696" cy="1579982"/>
              </a:xfrm>
              <a:prstGeom prst="rect">
                <a:avLst/>
              </a:prstGeom>
              <a:noFill/>
              <a:ln w="38100">
                <a:solidFill>
                  <a:srgbClr val="4BA7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직사각형 84"/>
          <p:cNvSpPr/>
          <p:nvPr/>
        </p:nvSpPr>
        <p:spPr>
          <a:xfrm>
            <a:off x="5560440" y="4155957"/>
            <a:ext cx="499230" cy="25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09208" y="4342750"/>
            <a:ext cx="4308754" cy="890718"/>
            <a:chOff x="309208" y="4342750"/>
            <a:chExt cx="4308754" cy="890718"/>
          </a:xfrm>
        </p:grpSpPr>
        <p:grpSp>
          <p:nvGrpSpPr>
            <p:cNvPr id="90" name="그룹 89"/>
            <p:cNvGrpSpPr/>
            <p:nvPr/>
          </p:nvGrpSpPr>
          <p:grpSpPr>
            <a:xfrm>
              <a:off x="309208" y="4773934"/>
              <a:ext cx="1815986" cy="459534"/>
              <a:chOff x="442407" y="4795217"/>
              <a:chExt cx="1815986" cy="45953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511099" y="4798659"/>
                <a:ext cx="17472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비상 시 </a:t>
                </a:r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Click </a:t>
                </a:r>
              </a:p>
              <a:p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-&gt; </a:t>
                </a:r>
                <a:r>
                  <a:rPr lang="ko-KR" altLang="en-US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온도 서서히 내려감</a:t>
                </a:r>
                <a:endParaRPr lang="ko-KR" altLang="en-US" sz="11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442407" y="4795217"/>
                <a:ext cx="1619660" cy="459534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1" name="꺾인 연결선 100"/>
            <p:cNvCxnSpPr/>
            <p:nvPr/>
          </p:nvCxnSpPr>
          <p:spPr>
            <a:xfrm flipV="1">
              <a:off x="1918711" y="4342750"/>
              <a:ext cx="2699251" cy="674616"/>
            </a:xfrm>
            <a:prstGeom prst="bentConnector3">
              <a:avLst>
                <a:gd name="adj1" fmla="val 99685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1045709" y="460926"/>
            <a:ext cx="10117844" cy="374935"/>
            <a:chOff x="1045709" y="460926"/>
            <a:chExt cx="10117844" cy="374935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512674" y="489235"/>
              <a:ext cx="1650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 및 고찰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053952" y="3758806"/>
            <a:ext cx="5458931" cy="386702"/>
            <a:chOff x="6051584" y="3773605"/>
            <a:chExt cx="5458931" cy="386702"/>
          </a:xfrm>
        </p:grpSpPr>
        <p:sp>
          <p:nvSpPr>
            <p:cNvPr id="48" name="직사각형 47"/>
            <p:cNvSpPr/>
            <p:nvPr/>
          </p:nvSpPr>
          <p:spPr>
            <a:xfrm>
              <a:off x="6051584" y="3901807"/>
              <a:ext cx="795698" cy="2131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/>
            <p:cNvCxnSpPr>
              <a:stCxn id="48" idx="3"/>
            </p:cNvCxnSpPr>
            <p:nvPr/>
          </p:nvCxnSpPr>
          <p:spPr>
            <a:xfrm flipV="1">
              <a:off x="6847282" y="3943529"/>
              <a:ext cx="3170538" cy="6485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모서리가 둥근 직사각형 54"/>
            <p:cNvSpPr/>
            <p:nvPr/>
          </p:nvSpPr>
          <p:spPr>
            <a:xfrm>
              <a:off x="10035221" y="3773605"/>
              <a:ext cx="1399032" cy="38670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029624" y="3821658"/>
              <a:ext cx="1480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남은 튜닝 시간 확인</a:t>
              </a:r>
              <a:endPara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555673" y="1781016"/>
            <a:ext cx="4465639" cy="2680271"/>
            <a:chOff x="7555673" y="1781016"/>
            <a:chExt cx="4465639" cy="2680271"/>
          </a:xfrm>
        </p:grpSpPr>
        <p:grpSp>
          <p:nvGrpSpPr>
            <p:cNvPr id="97" name="그룹 96"/>
            <p:cNvGrpSpPr/>
            <p:nvPr/>
          </p:nvGrpSpPr>
          <p:grpSpPr>
            <a:xfrm>
              <a:off x="9476638" y="1896913"/>
              <a:ext cx="2544674" cy="1120748"/>
              <a:chOff x="9476638" y="1896913"/>
              <a:chExt cx="2544674" cy="1120748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9476638" y="1992962"/>
                <a:ext cx="2544674" cy="1024699"/>
                <a:chOff x="9476638" y="1992962"/>
                <a:chExt cx="2544674" cy="1024699"/>
              </a:xfrm>
            </p:grpSpPr>
            <p:cxnSp>
              <p:nvCxnSpPr>
                <p:cNvPr id="88" name="직선 화살표 연결선 87"/>
                <p:cNvCxnSpPr/>
                <p:nvPr/>
              </p:nvCxnSpPr>
              <p:spPr>
                <a:xfrm>
                  <a:off x="9476638" y="2368062"/>
                  <a:ext cx="687270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10174071" y="1992962"/>
                  <a:ext cx="1703247" cy="914708"/>
                </a:xfrm>
                <a:prstGeom prst="roundRect">
                  <a:avLst>
                    <a:gd name="adj" fmla="val 2820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0175630" y="2094331"/>
                  <a:ext cx="184568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b="1" dirty="0" smtClean="0">
                      <a:latin typeface="굴림" panose="020B0600000101010101" pitchFamily="50" charset="-127"/>
                      <a:ea typeface="굴림" panose="020B0600000101010101" pitchFamily="50" charset="-127"/>
                    </a:rPr>
                    <a:t>온도 균일</a:t>
                  </a:r>
                  <a:endParaRPr lang="en-US" altLang="ko-KR" b="1" dirty="0" smtClean="0"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b="1" dirty="0">
                      <a:latin typeface="굴림" panose="020B0600000101010101" pitchFamily="50" charset="-127"/>
                      <a:ea typeface="굴림" panose="020B0600000101010101" pitchFamily="50" charset="-127"/>
                    </a:rPr>
                    <a:t>편차 최소화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endParaRPr lang="ko-KR" altLang="en-US" b="1" dirty="0"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109" name="포인트가 6개인 별 108"/>
              <p:cNvSpPr/>
              <p:nvPr/>
            </p:nvSpPr>
            <p:spPr>
              <a:xfrm>
                <a:off x="10175631" y="1896913"/>
                <a:ext cx="332868" cy="288600"/>
              </a:xfrm>
              <a:prstGeom prst="star6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직사각형 93"/>
            <p:cNvSpPr/>
            <p:nvPr/>
          </p:nvSpPr>
          <p:spPr>
            <a:xfrm>
              <a:off x="7555673" y="1781016"/>
              <a:ext cx="1876256" cy="268027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796098" y="4191803"/>
              <a:ext cx="650844" cy="25918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373491" y="5642343"/>
            <a:ext cx="929494" cy="932602"/>
            <a:chOff x="5288461" y="5583716"/>
            <a:chExt cx="1009931" cy="1005527"/>
          </a:xfrm>
        </p:grpSpPr>
        <p:sp>
          <p:nvSpPr>
            <p:cNvPr id="110" name="TextBox 109"/>
            <p:cNvSpPr txBox="1"/>
            <p:nvPr/>
          </p:nvSpPr>
          <p:spPr>
            <a:xfrm>
              <a:off x="5369974" y="5595860"/>
              <a:ext cx="928416" cy="99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P, I, D</a:t>
              </a:r>
            </a:p>
            <a:p>
              <a:r>
                <a:rPr lang="ko-KR" altLang="en-US" sz="15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값</a:t>
              </a:r>
              <a:r>
                <a:rPr lang="en-US" altLang="ko-KR" sz="1500" dirty="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5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입력</a:t>
              </a:r>
              <a:endPara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5288461" y="5583716"/>
              <a:ext cx="1009931" cy="66300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09208" y="3883086"/>
            <a:ext cx="2103392" cy="515138"/>
            <a:chOff x="345323" y="3930065"/>
            <a:chExt cx="2103392" cy="515138"/>
          </a:xfrm>
        </p:grpSpPr>
        <p:cxnSp>
          <p:nvCxnSpPr>
            <p:cNvPr id="30" name="꺾인 연결선 29"/>
            <p:cNvCxnSpPr/>
            <p:nvPr/>
          </p:nvCxnSpPr>
          <p:spPr>
            <a:xfrm rot="10800000">
              <a:off x="1737360" y="4164634"/>
              <a:ext cx="422544" cy="152133"/>
            </a:xfrm>
            <a:prstGeom prst="bentConnector3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2159904" y="4150157"/>
              <a:ext cx="288811" cy="2950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45325" y="3930065"/>
              <a:ext cx="1380777" cy="41414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5323" y="3930065"/>
              <a:ext cx="13896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녹색 </a:t>
              </a:r>
              <a:r>
                <a: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정상 작동</a:t>
              </a:r>
              <a:endPara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r>
                <a:rPr lang="ko-KR" altLang="en-US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적색 </a:t>
              </a:r>
              <a:r>
                <a: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: Error</a:t>
              </a:r>
              <a:endPara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074551" y="4087746"/>
            <a:ext cx="8928379" cy="2157485"/>
            <a:chOff x="2089616" y="4099775"/>
            <a:chExt cx="8928379" cy="2157485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616" y="4101027"/>
              <a:ext cx="362421" cy="350922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2476410" y="4099775"/>
              <a:ext cx="8541585" cy="2157485"/>
              <a:chOff x="2476410" y="4099775"/>
              <a:chExt cx="8541585" cy="2157485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6147078" y="4141881"/>
                <a:ext cx="4870917" cy="2115379"/>
                <a:chOff x="6125449" y="4153935"/>
                <a:chExt cx="4870917" cy="2115379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6125449" y="4153935"/>
                  <a:ext cx="497843" cy="24384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7" name="꺾인 연결선 66"/>
                <p:cNvCxnSpPr>
                  <a:endCxn id="66" idx="3"/>
                </p:cNvCxnSpPr>
                <p:nvPr/>
              </p:nvCxnSpPr>
              <p:spPr>
                <a:xfrm rot="10800000">
                  <a:off x="6623292" y="4275856"/>
                  <a:ext cx="1383820" cy="1080263"/>
                </a:xfrm>
                <a:prstGeom prst="bentConnector3">
                  <a:avLst>
                    <a:gd name="adj1" fmla="val 42071"/>
                  </a:avLst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0980" y="4581149"/>
                  <a:ext cx="3055386" cy="1688165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/>
              <p:cNvGrpSpPr/>
              <p:nvPr/>
            </p:nvGrpSpPr>
            <p:grpSpPr>
              <a:xfrm>
                <a:off x="2476410" y="4099775"/>
                <a:ext cx="1861697" cy="343132"/>
                <a:chOff x="583145" y="4847537"/>
                <a:chExt cx="1478921" cy="455300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675725" y="4916007"/>
                  <a:ext cx="1380778" cy="32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 smtClean="0"/>
                    <a:t>Error Message </a:t>
                  </a:r>
                  <a:endParaRPr lang="ko-KR" altLang="en-US" sz="1000" dirty="0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83145" y="4847537"/>
                  <a:ext cx="1478921" cy="455300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5" name="그룹 114"/>
            <p:cNvGrpSpPr/>
            <p:nvPr/>
          </p:nvGrpSpPr>
          <p:grpSpPr>
            <a:xfrm>
              <a:off x="8906730" y="5300133"/>
              <a:ext cx="1261672" cy="428187"/>
              <a:chOff x="8906730" y="5300133"/>
              <a:chExt cx="1261672" cy="42818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8906730" y="5311673"/>
                <a:ext cx="1261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Error Log</a:t>
                </a:r>
                <a:endParaRPr lang="ko-KR" altLang="en-US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8964688" y="5300133"/>
                <a:ext cx="1033124" cy="428187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3082352" y="920000"/>
            <a:ext cx="4835548" cy="455068"/>
            <a:chOff x="5288460" y="5559997"/>
            <a:chExt cx="1094358" cy="733009"/>
          </a:xfrm>
        </p:grpSpPr>
        <p:sp>
          <p:nvSpPr>
            <p:cNvPr id="117" name="TextBox 116"/>
            <p:cNvSpPr txBox="1"/>
            <p:nvPr/>
          </p:nvSpPr>
          <p:spPr>
            <a:xfrm>
              <a:off x="5288460" y="5559997"/>
              <a:ext cx="1094358" cy="73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Temp Set, Ramp Set, Power Set 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값 입력 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5288460" y="5583716"/>
              <a:ext cx="1023900" cy="67354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2" name="직선 화살표 연결선 121"/>
          <p:cNvCxnSpPr/>
          <p:nvPr/>
        </p:nvCxnSpPr>
        <p:spPr>
          <a:xfrm flipH="1">
            <a:off x="5560440" y="1351844"/>
            <a:ext cx="286482" cy="457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/>
          <p:cNvGrpSpPr/>
          <p:nvPr/>
        </p:nvGrpSpPr>
        <p:grpSpPr>
          <a:xfrm>
            <a:off x="1408423" y="1210996"/>
            <a:ext cx="9673951" cy="3904581"/>
            <a:chOff x="1712031" y="1162713"/>
            <a:chExt cx="9673951" cy="3904581"/>
          </a:xfrm>
        </p:grpSpPr>
        <p:grpSp>
          <p:nvGrpSpPr>
            <p:cNvPr id="43" name="그룹 42"/>
            <p:cNvGrpSpPr/>
            <p:nvPr/>
          </p:nvGrpSpPr>
          <p:grpSpPr>
            <a:xfrm>
              <a:off x="1724775" y="3242519"/>
              <a:ext cx="9661207" cy="1824775"/>
              <a:chOff x="817407" y="3445446"/>
              <a:chExt cx="9661207" cy="182477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746257" y="4698361"/>
                <a:ext cx="1750303" cy="57186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817407" y="3451495"/>
                <a:ext cx="2974224" cy="123337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5491087" y="3445446"/>
                <a:ext cx="4987527" cy="124882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0"/>
            <a:srcRect r="96" b="2822"/>
            <a:stretch/>
          </p:blipFill>
          <p:spPr>
            <a:xfrm>
              <a:off x="1712031" y="1162713"/>
              <a:ext cx="9656300" cy="20388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476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74D6ADC-9C1A-4F2D-846F-1E307A8DD05E}"/>
              </a:ext>
            </a:extLst>
          </p:cNvPr>
          <p:cNvCxnSpPr>
            <a:cxnSpLocks/>
          </p:cNvCxnSpPr>
          <p:nvPr/>
        </p:nvCxnSpPr>
        <p:spPr>
          <a:xfrm>
            <a:off x="0" y="66754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EEEEC8C-1E25-4453-8C37-E4B3026970A6}"/>
              </a:ext>
            </a:extLst>
          </p:cNvPr>
          <p:cNvCxnSpPr>
            <a:cxnSpLocks/>
          </p:cNvCxnSpPr>
          <p:nvPr/>
        </p:nvCxnSpPr>
        <p:spPr>
          <a:xfrm>
            <a:off x="261332" y="0"/>
            <a:ext cx="0" cy="685800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53EFF5E4-3733-4751-B03E-8F7FB3AADCE7}"/>
              </a:ext>
            </a:extLst>
          </p:cNvPr>
          <p:cNvCxnSpPr>
            <a:cxnSpLocks/>
          </p:cNvCxnSpPr>
          <p:nvPr/>
        </p:nvCxnSpPr>
        <p:spPr>
          <a:xfrm>
            <a:off x="11888575" y="0"/>
            <a:ext cx="0" cy="685800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7169" y="358722"/>
            <a:ext cx="461831" cy="38346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45709" y="460926"/>
            <a:ext cx="10117844" cy="374935"/>
            <a:chOff x="1045709" y="460926"/>
            <a:chExt cx="10117844" cy="3749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86896" y="474724"/>
              <a:ext cx="17508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9"/>
              <a:ext cx="438977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99447" y="489235"/>
              <a:ext cx="1135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12674" y="489235"/>
              <a:ext cx="1650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결과분석 및 기대효과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프로젝트_최종_시연영상!!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77" y="919527"/>
            <a:ext cx="10068883" cy="56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1" y="4225999"/>
            <a:ext cx="3476328" cy="2895808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8020" y="368351"/>
            <a:ext cx="461831" cy="38346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45709" y="460926"/>
            <a:ext cx="10117844" cy="374935"/>
            <a:chOff x="1045709" y="460926"/>
            <a:chExt cx="10117844" cy="3749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86896" y="474724"/>
              <a:ext cx="17508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447147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12674" y="489235"/>
              <a:ext cx="1650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결과분석 및 기대효과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840925" y="1102067"/>
            <a:ext cx="94747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</a:t>
            </a:r>
            <a:r>
              <a:rPr lang="ko-KR" altLang="en-US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결과 및 고찰 </a:t>
            </a:r>
            <a:r>
              <a:rPr lang="en-US" altLang="ko-KR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Cascade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제어기를 이용한 빠르고 정밀한 온도 자동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튜닝 구현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목표 온도와의 </a:t>
            </a:r>
            <a:r>
              <a:rPr lang="ko-KR" altLang="en-US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편차를 </a:t>
            </a:r>
            <a:r>
              <a:rPr lang="en-US" altLang="ko-KR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℃ 이내</a:t>
            </a:r>
            <a:r>
              <a:rPr lang="en-US" altLang="ko-KR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</a:t>
            </a:r>
            <a:r>
              <a:rPr lang="en-US" altLang="ko-KR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하여 기질 </a:t>
            </a:r>
            <a:r>
              <a:rPr lang="ko-KR" altLang="en-US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온도의 균일화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달성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MIMO system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Modeling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제어 도입을 계획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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도전과제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</a:t>
            </a:r>
            <a:r>
              <a:rPr lang="ko-KR" altLang="en-US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기대효과 </a:t>
            </a:r>
            <a:r>
              <a:rPr lang="en-US" altLang="ko-KR" sz="2000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 자동튜닝으로 인한 열처리로 스마트 공장의 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안전문제 해결 및 고성능 </a:t>
            </a:r>
            <a:r>
              <a:rPr lang="ko-KR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〮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고품질 제품 생산 가능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스마트 공장의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인력난 문제 해결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51758"/>
            <a:ext cx="12199396" cy="6909758"/>
          </a:xfrm>
          <a:prstGeom prst="rect">
            <a:avLst/>
          </a:prstGeom>
          <a:solidFill>
            <a:srgbClr val="9DB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510F41A4-DE89-4186-9488-B4DCB0FC34C8}"/>
              </a:ext>
            </a:extLst>
          </p:cNvPr>
          <p:cNvGrpSpPr/>
          <p:nvPr/>
        </p:nvGrpSpPr>
        <p:grpSpPr>
          <a:xfrm>
            <a:off x="4464593" y="3685068"/>
            <a:ext cx="3270210" cy="148760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51698" y="24541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7200" b="1" dirty="0"/>
              <a:t>THANK </a:t>
            </a:r>
            <a:r>
              <a:rPr lang="en-US" altLang="ko-KR" sz="7200" b="1" dirty="0" smtClean="0"/>
              <a:t>YOU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" y="6458707"/>
            <a:ext cx="612177" cy="3571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1534" b="20278"/>
          <a:stretch/>
        </p:blipFill>
        <p:spPr>
          <a:xfrm>
            <a:off x="746673" y="6458707"/>
            <a:ext cx="626953" cy="3571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665" t="23474" r="29334" b="57718"/>
          <a:stretch/>
        </p:blipFill>
        <p:spPr>
          <a:xfrm>
            <a:off x="2380458" y="6591267"/>
            <a:ext cx="999824" cy="1860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7111" t="25017" r="17644" b="24456"/>
          <a:stretch/>
        </p:blipFill>
        <p:spPr>
          <a:xfrm>
            <a:off x="1485836" y="6591267"/>
            <a:ext cx="782412" cy="1918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9867" y="-40328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4742" t="25037" r="24190" b="25274"/>
          <a:stretch/>
        </p:blipFill>
        <p:spPr>
          <a:xfrm>
            <a:off x="462989" y="4082171"/>
            <a:ext cx="1521222" cy="147547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25047" t="24653" r="24909" b="24902"/>
          <a:stretch/>
        </p:blipFill>
        <p:spPr>
          <a:xfrm>
            <a:off x="2224814" y="4886916"/>
            <a:ext cx="837535" cy="844235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3117" t="9922" r="2646" b="13835"/>
          <a:stretch/>
        </p:blipFill>
        <p:spPr>
          <a:xfrm>
            <a:off x="6437692" y="5013598"/>
            <a:ext cx="5618921" cy="181554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25047" t="24653" r="24909" b="24902"/>
          <a:stretch/>
        </p:blipFill>
        <p:spPr>
          <a:xfrm>
            <a:off x="748071" y="1644285"/>
            <a:ext cx="1089672" cy="1098389"/>
          </a:xfrm>
          <a:prstGeom prst="rect">
            <a:avLst/>
          </a:prstGeom>
          <a:effectLst/>
        </p:spPr>
      </p:pic>
      <p:sp>
        <p:nvSpPr>
          <p:cNvPr id="17" name="평행 사변형 16"/>
          <p:cNvSpPr/>
          <p:nvPr/>
        </p:nvSpPr>
        <p:spPr>
          <a:xfrm>
            <a:off x="-2807984" y="-653143"/>
            <a:ext cx="3753228" cy="7511143"/>
          </a:xfrm>
          <a:prstGeom prst="parallelogram">
            <a:avLst/>
          </a:prstGeom>
          <a:solidFill>
            <a:srgbClr val="9DB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903619" y="287754"/>
            <a:ext cx="6080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멘토</a:t>
            </a:r>
            <a:r>
              <a:rPr lang="ko-KR" altLang="en-US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및 팀원 소개</a:t>
            </a:r>
            <a:endParaRPr lang="ko-KR" altLang="en-US" sz="3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3FB5889-8809-4DF2-8C43-54194BCBCE44}"/>
              </a:ext>
            </a:extLst>
          </p:cNvPr>
          <p:cNvGrpSpPr/>
          <p:nvPr/>
        </p:nvGrpSpPr>
        <p:grpSpPr>
          <a:xfrm>
            <a:off x="-52252" y="800479"/>
            <a:ext cx="7073287" cy="180000"/>
            <a:chOff x="177745" y="987893"/>
            <a:chExt cx="7073287" cy="18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5" y="1058842"/>
              <a:ext cx="7073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3AB320B3-5D71-4B4F-BE71-CEC9534E15E6}"/>
                </a:ext>
              </a:extLst>
            </p:cNvPr>
            <p:cNvSpPr/>
            <p:nvPr/>
          </p:nvSpPr>
          <p:spPr>
            <a:xfrm>
              <a:off x="872252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79622" y="2941759"/>
            <a:ext cx="23065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장명수</a:t>
            </a:r>
            <a:endParaRPr lang="ko-KR" altLang="en-US" sz="4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94660" y="-19418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93606" y="2251878"/>
            <a:ext cx="3455605" cy="2258440"/>
            <a:chOff x="693606" y="2251878"/>
            <a:chExt cx="3455605" cy="2258440"/>
          </a:xfrm>
        </p:grpSpPr>
        <p:sp>
          <p:nvSpPr>
            <p:cNvPr id="30" name="TextBox 29"/>
            <p:cNvSpPr txBox="1"/>
            <p:nvPr/>
          </p:nvSpPr>
          <p:spPr>
            <a:xfrm>
              <a:off x="1854664" y="2823288"/>
              <a:ext cx="13645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박정란</a:t>
              </a:r>
              <a:endParaRPr lang="ko-KR" altLang="en-US" sz="26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224814" y="2482875"/>
              <a:ext cx="629565" cy="340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팀장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60404" y="3299201"/>
              <a:ext cx="2528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원예육종학과</a:t>
              </a:r>
              <a:endPara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제어</a:t>
              </a:r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담당</a:t>
              </a:r>
              <a:endPara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79284" y="2519779"/>
              <a:ext cx="303510" cy="303510"/>
            </a:xfrm>
            <a:prstGeom prst="rect">
              <a:avLst/>
            </a:prstGeom>
          </p:spPr>
        </p:pic>
        <p:sp>
          <p:nvSpPr>
            <p:cNvPr id="6" name="다이아몬드 5"/>
            <p:cNvSpPr/>
            <p:nvPr/>
          </p:nvSpPr>
          <p:spPr>
            <a:xfrm>
              <a:off x="693606" y="2251878"/>
              <a:ext cx="3455605" cy="225844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79395" y="3472711"/>
            <a:ext cx="3455605" cy="2258440"/>
            <a:chOff x="2579395" y="3472711"/>
            <a:chExt cx="3455605" cy="2258440"/>
          </a:xfrm>
        </p:grpSpPr>
        <p:sp>
          <p:nvSpPr>
            <p:cNvPr id="38" name="TextBox 37"/>
            <p:cNvSpPr txBox="1"/>
            <p:nvPr/>
          </p:nvSpPr>
          <p:spPr>
            <a:xfrm>
              <a:off x="3798555" y="3968154"/>
              <a:ext cx="1308956" cy="510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이승수 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70522" y="3655383"/>
              <a:ext cx="629565" cy="340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팀원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88557" y="4451132"/>
              <a:ext cx="2528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정보통신공학과</a:t>
              </a:r>
              <a:endPara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제어 담당</a:t>
              </a:r>
              <a:endPara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4954" y="3692287"/>
              <a:ext cx="303510" cy="303510"/>
            </a:xfrm>
            <a:prstGeom prst="rect">
              <a:avLst/>
            </a:prstGeom>
          </p:spPr>
        </p:pic>
        <p:sp>
          <p:nvSpPr>
            <p:cNvPr id="39" name="다이아몬드 38"/>
            <p:cNvSpPr/>
            <p:nvPr/>
          </p:nvSpPr>
          <p:spPr>
            <a:xfrm>
              <a:off x="2579395" y="3472711"/>
              <a:ext cx="3455605" cy="225844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다이아몬드 40"/>
          <p:cNvSpPr/>
          <p:nvPr/>
        </p:nvSpPr>
        <p:spPr>
          <a:xfrm>
            <a:off x="4161920" y="1786656"/>
            <a:ext cx="4095460" cy="266719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57707" y="3472711"/>
            <a:ext cx="3485137" cy="2258440"/>
            <a:chOff x="6362027" y="3472711"/>
            <a:chExt cx="3485137" cy="2258440"/>
          </a:xfrm>
        </p:grpSpPr>
        <p:sp>
          <p:nvSpPr>
            <p:cNvPr id="42" name="TextBox 41"/>
            <p:cNvSpPr txBox="1"/>
            <p:nvPr/>
          </p:nvSpPr>
          <p:spPr>
            <a:xfrm>
              <a:off x="7540412" y="3982229"/>
              <a:ext cx="145311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이홍기 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78691" y="3692287"/>
              <a:ext cx="629565" cy="340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팀원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92225" y="4459401"/>
              <a:ext cx="275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정보통신공학과</a:t>
              </a:r>
              <a:endPara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굴림" panose="020B0600000101010101" pitchFamily="50" charset="-127"/>
                  <a:ea typeface="굴림" panose="020B0600000101010101" pitchFamily="50" charset="-127"/>
                </a:rPr>
                <a:t>UI, </a:t>
              </a:r>
              <a:r>
                <a:rPr lang="en-US" altLang="ko-KR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DB</a:t>
              </a:r>
              <a:r>
                <a:rPr lang="ko-KR" altLang="en-US" sz="2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담당</a:t>
              </a:r>
              <a:endPara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20185" y="3729191"/>
              <a:ext cx="303510" cy="303510"/>
            </a:xfrm>
            <a:prstGeom prst="rect">
              <a:avLst/>
            </a:prstGeom>
          </p:spPr>
        </p:pic>
        <p:sp>
          <p:nvSpPr>
            <p:cNvPr id="43" name="다이아몬드 42"/>
            <p:cNvSpPr/>
            <p:nvPr/>
          </p:nvSpPr>
          <p:spPr>
            <a:xfrm>
              <a:off x="6362027" y="3472711"/>
              <a:ext cx="3455605" cy="225844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43120" y="2251878"/>
            <a:ext cx="3455605" cy="2258440"/>
            <a:chOff x="8247440" y="2251878"/>
            <a:chExt cx="3455605" cy="2258440"/>
          </a:xfrm>
        </p:grpSpPr>
        <p:sp>
          <p:nvSpPr>
            <p:cNvPr id="46" name="TextBox 45"/>
            <p:cNvSpPr txBox="1"/>
            <p:nvPr/>
          </p:nvSpPr>
          <p:spPr>
            <a:xfrm>
              <a:off x="9366875" y="2805704"/>
              <a:ext cx="131590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이종원 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825335" y="2519779"/>
              <a:ext cx="629565" cy="340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팀원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030298" y="3298147"/>
              <a:ext cx="2528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굴림" panose="020B0600000101010101" pitchFamily="50" charset="-127"/>
                  <a:ea typeface="굴림" panose="020B0600000101010101" pitchFamily="50" charset="-127"/>
                </a:rPr>
                <a:t>정보통신공학과</a:t>
              </a:r>
              <a:endPara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굴림" panose="020B0600000101010101" pitchFamily="50" charset="-127"/>
                  <a:ea typeface="굴림" panose="020B0600000101010101" pitchFamily="50" charset="-127"/>
                </a:rPr>
                <a:t>UI </a:t>
              </a:r>
              <a:r>
                <a:rPr lang="ko-KR" altLang="en-US" sz="2000" dirty="0">
                  <a:latin typeface="굴림" panose="020B0600000101010101" pitchFamily="50" charset="-127"/>
                  <a:ea typeface="굴림" panose="020B0600000101010101" pitchFamily="50" charset="-127"/>
                </a:rPr>
                <a:t>담당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78745" y="2556683"/>
              <a:ext cx="303510" cy="303510"/>
            </a:xfrm>
            <a:prstGeom prst="rect">
              <a:avLst/>
            </a:prstGeom>
          </p:spPr>
        </p:pic>
        <p:sp>
          <p:nvSpPr>
            <p:cNvPr id="45" name="다이아몬드 44"/>
            <p:cNvSpPr/>
            <p:nvPr/>
          </p:nvSpPr>
          <p:spPr>
            <a:xfrm>
              <a:off x="8247440" y="2251878"/>
              <a:ext cx="3455605" cy="225844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903162" y="2406546"/>
            <a:ext cx="8633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멘토</a:t>
            </a:r>
            <a:endParaRPr lang="ko-KR" altLang="en-US" sz="2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675" y="2435301"/>
            <a:ext cx="442860" cy="4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878842"/>
          </a:xfrm>
          <a:prstGeom prst="rect">
            <a:avLst/>
          </a:prstGeom>
          <a:solidFill>
            <a:srgbClr val="9DB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408881" y="107018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CONTENTS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0" y="87884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624272" y="1757685"/>
            <a:ext cx="8059142" cy="3759991"/>
            <a:chOff x="1059479" y="1318465"/>
            <a:chExt cx="8059142" cy="375999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0699" y="2276290"/>
              <a:ext cx="878439" cy="878439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5877" y="3234115"/>
              <a:ext cx="878439" cy="87843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716" y="4200017"/>
              <a:ext cx="878439" cy="87843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9479" y="1318465"/>
              <a:ext cx="878439" cy="878439"/>
            </a:xfrm>
            <a:prstGeom prst="rect">
              <a:avLst/>
            </a:prstGeom>
          </p:spPr>
        </p:pic>
        <p:grpSp>
          <p:nvGrpSpPr>
            <p:cNvPr id="84" name="그룹 83"/>
            <p:cNvGrpSpPr/>
            <p:nvPr/>
          </p:nvGrpSpPr>
          <p:grpSpPr>
            <a:xfrm>
              <a:off x="1504740" y="1619645"/>
              <a:ext cx="7613881" cy="3442543"/>
              <a:chOff x="1366273" y="1776275"/>
              <a:chExt cx="7613881" cy="34425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401B9105-15E9-40EE-85B3-575FEE2BCF00}"/>
                  </a:ext>
                </a:extLst>
              </p:cNvPr>
              <p:cNvSpPr txBox="1"/>
              <p:nvPr/>
            </p:nvSpPr>
            <p:spPr>
              <a:xfrm>
                <a:off x="1366273" y="1776275"/>
                <a:ext cx="715337" cy="55399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01</a:t>
                </a:r>
                <a:endPara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401B9105-15E9-40EE-85B3-575FEE2BCF00}"/>
                  </a:ext>
                </a:extLst>
              </p:cNvPr>
              <p:cNvSpPr txBox="1"/>
              <p:nvPr/>
            </p:nvSpPr>
            <p:spPr>
              <a:xfrm>
                <a:off x="1366273" y="2739124"/>
                <a:ext cx="715337" cy="55399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02</a:t>
                </a:r>
                <a:endPara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01B9105-15E9-40EE-85B3-575FEE2BCF00}"/>
                  </a:ext>
                </a:extLst>
              </p:cNvPr>
              <p:cNvSpPr txBox="1"/>
              <p:nvPr/>
            </p:nvSpPr>
            <p:spPr>
              <a:xfrm>
                <a:off x="1366273" y="3701972"/>
                <a:ext cx="715337" cy="55399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03</a:t>
                </a:r>
                <a:endPara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401B9105-15E9-40EE-85B3-575FEE2BCF00}"/>
                  </a:ext>
                </a:extLst>
              </p:cNvPr>
              <p:cNvSpPr txBox="1"/>
              <p:nvPr/>
            </p:nvSpPr>
            <p:spPr>
              <a:xfrm>
                <a:off x="1366273" y="4664820"/>
                <a:ext cx="715337" cy="55399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04</a:t>
                </a:r>
                <a:endPara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C613BFEE-A61A-4C3E-97EF-FB9831993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7651" y="2337722"/>
                <a:ext cx="666587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2081610" y="1784258"/>
                <a:ext cx="68985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주제 선정 </a:t>
                </a:r>
                <a:endParaRPr lang="ko-KR" altLang="en-US" sz="2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081610" y="2737000"/>
                <a:ext cx="68985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081610" y="2746107"/>
                <a:ext cx="68985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프로젝트 설계 및 구현</a:t>
                </a:r>
                <a:endParaRPr lang="ko-KR" altLang="en-US" sz="2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081610" y="3695909"/>
                <a:ext cx="68985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시연영상</a:t>
                </a:r>
                <a:r>
                  <a:rPr lang="en-US" altLang="ko-KR" sz="2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	</a:t>
                </a:r>
                <a:endParaRPr lang="ko-KR" altLang="en-US" sz="2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081610" y="4662021"/>
                <a:ext cx="68985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결과분석 및 기대효과</a:t>
                </a:r>
                <a:endParaRPr lang="ko-KR" altLang="en-US" sz="2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xmlns="" id="{C613BFEE-A61A-4C3E-97EF-FB9831993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7651" y="3295245"/>
                <a:ext cx="666587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xmlns="" id="{C613BFEE-A61A-4C3E-97EF-FB9831993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7651" y="4252768"/>
                <a:ext cx="666587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xmlns="" id="{C613BFEE-A61A-4C3E-97EF-FB9831993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7651" y="5210291"/>
                <a:ext cx="666587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994660" y="-19418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8075" y="339944"/>
            <a:ext cx="461831" cy="3834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278397" y="469139"/>
              <a:ext cx="84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59" y="468009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6896" y="474724"/>
              <a:ext cx="1650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8023" y="1216303"/>
            <a:ext cx="4914149" cy="491414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8023" y="1216302"/>
            <a:ext cx="4914149" cy="49136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9729" y="1216869"/>
            <a:ext cx="4908343" cy="49083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l="3674" t="44649" r="72341" b="7350"/>
          <a:stretch/>
        </p:blipFill>
        <p:spPr>
          <a:xfrm>
            <a:off x="7837101" y="1782709"/>
            <a:ext cx="1337035" cy="22739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41470" t="45601" r="40592" b="7761"/>
          <a:stretch/>
        </p:blipFill>
        <p:spPr>
          <a:xfrm>
            <a:off x="8055272" y="1799961"/>
            <a:ext cx="1018254" cy="225001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l="75210" t="30153" r="6853" b="8570"/>
          <a:stretch/>
        </p:blipFill>
        <p:spPr>
          <a:xfrm>
            <a:off x="8056479" y="1071228"/>
            <a:ext cx="1028304" cy="298539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608149" y="4186092"/>
            <a:ext cx="961867" cy="161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598804" y="2076762"/>
            <a:ext cx="4696968" cy="3802611"/>
            <a:chOff x="875639" y="2542101"/>
            <a:chExt cx="4696968" cy="3802611"/>
          </a:xfrm>
        </p:grpSpPr>
        <p:grpSp>
          <p:nvGrpSpPr>
            <p:cNvPr id="96" name="그룹 95"/>
            <p:cNvGrpSpPr/>
            <p:nvPr/>
          </p:nvGrpSpPr>
          <p:grpSpPr>
            <a:xfrm>
              <a:off x="891701" y="2563925"/>
              <a:ext cx="4680906" cy="3780787"/>
              <a:chOff x="-8770563" y="-5246122"/>
              <a:chExt cx="7173745" cy="706712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736534" y="-968158"/>
                <a:ext cx="7017132" cy="2789162"/>
              </a:xfrm>
              <a:prstGeom prst="rect">
                <a:avLst/>
              </a:prstGeom>
            </p:spPr>
          </p:pic>
          <p:grpSp>
            <p:nvGrpSpPr>
              <p:cNvPr id="50" name="그룹 49"/>
              <p:cNvGrpSpPr/>
              <p:nvPr/>
            </p:nvGrpSpPr>
            <p:grpSpPr>
              <a:xfrm>
                <a:off x="-8738494" y="-2387423"/>
                <a:ext cx="7031634" cy="1508295"/>
                <a:chOff x="-669555" y="1888761"/>
                <a:chExt cx="6525941" cy="583268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-656096" y="1888761"/>
                  <a:ext cx="6512482" cy="583268"/>
                  <a:chOff x="-656096" y="1888761"/>
                  <a:chExt cx="6512482" cy="583268"/>
                </a:xfrm>
              </p:grpSpPr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469"/>
                  <a:stretch/>
                </p:blipFill>
                <p:spPr>
                  <a:xfrm>
                    <a:off x="-656096" y="1888761"/>
                    <a:ext cx="6512482" cy="583268"/>
                  </a:xfrm>
                  <a:prstGeom prst="rect">
                    <a:avLst/>
                  </a:prstGeom>
                </p:spPr>
              </p:pic>
              <p:sp>
                <p:nvSpPr>
                  <p:cNvPr id="9" name="직사각형 8"/>
                  <p:cNvSpPr/>
                  <p:nvPr/>
                </p:nvSpPr>
                <p:spPr>
                  <a:xfrm>
                    <a:off x="-611841" y="1961782"/>
                    <a:ext cx="3612655" cy="24317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0" name="직선 연결선 19"/>
                <p:cNvCxnSpPr/>
                <p:nvPr/>
              </p:nvCxnSpPr>
              <p:spPr>
                <a:xfrm flipV="1">
                  <a:off x="3549944" y="2120697"/>
                  <a:ext cx="2192488" cy="335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-669555" y="2399139"/>
                  <a:ext cx="4144531" cy="123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그룹 72"/>
              <p:cNvGrpSpPr/>
              <p:nvPr/>
            </p:nvGrpSpPr>
            <p:grpSpPr>
              <a:xfrm>
                <a:off x="-8770563" y="-4286587"/>
                <a:ext cx="7053272" cy="2091349"/>
                <a:chOff x="1217504" y="3517944"/>
                <a:chExt cx="9120606" cy="2393581"/>
              </a:xfrm>
            </p:grpSpPr>
            <p:grpSp>
              <p:nvGrpSpPr>
                <p:cNvPr id="62" name="그룹 61"/>
                <p:cNvGrpSpPr/>
                <p:nvPr/>
              </p:nvGrpSpPr>
              <p:grpSpPr>
                <a:xfrm>
                  <a:off x="1217504" y="3517944"/>
                  <a:ext cx="9120606" cy="2393581"/>
                  <a:chOff x="7119567" y="3602143"/>
                  <a:chExt cx="6578228" cy="841520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63913"/>
                  <a:stretch/>
                </p:blipFill>
                <p:spPr>
                  <a:xfrm>
                    <a:off x="7163002" y="3602143"/>
                    <a:ext cx="6534793" cy="841520"/>
                  </a:xfrm>
                  <a:prstGeom prst="rect">
                    <a:avLst/>
                  </a:prstGeom>
                </p:spPr>
              </p:pic>
              <p:sp>
                <p:nvSpPr>
                  <p:cNvPr id="37" name="직사각형 36"/>
                  <p:cNvSpPr/>
                  <p:nvPr/>
                </p:nvSpPr>
                <p:spPr>
                  <a:xfrm>
                    <a:off x="7119567" y="3610260"/>
                    <a:ext cx="2016905" cy="2272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8307824" y="3847753"/>
                    <a:ext cx="672172" cy="256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63" name="직선 연결선 62"/>
                <p:cNvCxnSpPr/>
                <p:nvPr/>
              </p:nvCxnSpPr>
              <p:spPr>
                <a:xfrm flipV="1">
                  <a:off x="4082409" y="4266620"/>
                  <a:ext cx="6043169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1357156" y="5002699"/>
                  <a:ext cx="137203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 flipV="1">
                  <a:off x="7496438" y="5002698"/>
                  <a:ext cx="2629140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 flipV="1">
                  <a:off x="1357156" y="5760951"/>
                  <a:ext cx="4717797" cy="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직사각형 71"/>
                <p:cNvSpPr/>
                <p:nvPr/>
              </p:nvSpPr>
              <p:spPr>
                <a:xfrm>
                  <a:off x="6059289" y="5155709"/>
                  <a:ext cx="1067767" cy="728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-8676310" y="-5246122"/>
                <a:ext cx="7079492" cy="1015056"/>
                <a:chOff x="2563824" y="3141945"/>
                <a:chExt cx="7079492" cy="1015056"/>
              </a:xfrm>
            </p:grpSpPr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3433" r="269" b="16694"/>
                <a:stretch/>
              </p:blipFill>
              <p:spPr>
                <a:xfrm>
                  <a:off x="2563824" y="3721768"/>
                  <a:ext cx="7079492" cy="435233"/>
                </a:xfrm>
                <a:prstGeom prst="rect">
                  <a:avLst/>
                </a:prstGeom>
              </p:spPr>
            </p:pic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0" b="69751"/>
                <a:stretch/>
              </p:blipFill>
              <p:spPr>
                <a:xfrm>
                  <a:off x="2583949" y="3141945"/>
                  <a:ext cx="7059367" cy="659272"/>
                </a:xfrm>
                <a:prstGeom prst="rect">
                  <a:avLst/>
                </a:prstGeom>
              </p:spPr>
            </p:pic>
          </p:grpSp>
        </p:grpSp>
        <p:sp>
          <p:nvSpPr>
            <p:cNvPr id="83" name="직사각형 82"/>
            <p:cNvSpPr/>
            <p:nvPr/>
          </p:nvSpPr>
          <p:spPr>
            <a:xfrm>
              <a:off x="875639" y="2542101"/>
              <a:ext cx="4634107" cy="38026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38385" y="5259351"/>
            <a:ext cx="6661196" cy="658320"/>
            <a:chOff x="5039419" y="5302425"/>
            <a:chExt cx="6493208" cy="553668"/>
          </a:xfrm>
        </p:grpSpPr>
        <p:grpSp>
          <p:nvGrpSpPr>
            <p:cNvPr id="97" name="그룹 96"/>
            <p:cNvGrpSpPr/>
            <p:nvPr/>
          </p:nvGrpSpPr>
          <p:grpSpPr>
            <a:xfrm>
              <a:off x="5040187" y="5302425"/>
              <a:ext cx="6492440" cy="553668"/>
              <a:chOff x="-18435" y="5986453"/>
              <a:chExt cx="11173347" cy="992782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-18435" y="5986453"/>
                <a:ext cx="11173347" cy="992782"/>
                <a:chOff x="1677074" y="6011178"/>
                <a:chExt cx="6553900" cy="249266"/>
              </a:xfrm>
            </p:grpSpPr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3" t="64149" r="42726" b="25804"/>
                <a:stretch/>
              </p:blipFill>
              <p:spPr>
                <a:xfrm>
                  <a:off x="4543394" y="6011178"/>
                  <a:ext cx="3687580" cy="249266"/>
                </a:xfrm>
                <a:prstGeom prst="rect">
                  <a:avLst/>
                </a:prstGeom>
              </p:spPr>
            </p:pic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63" t="53623" r="397" b="36894"/>
                <a:stretch/>
              </p:blipFill>
              <p:spPr>
                <a:xfrm>
                  <a:off x="1677074" y="6012041"/>
                  <a:ext cx="2896299" cy="248403"/>
                </a:xfrm>
                <a:prstGeom prst="rect">
                  <a:avLst/>
                </a:prstGeom>
              </p:spPr>
            </p:pic>
          </p:grpSp>
          <p:cxnSp>
            <p:nvCxnSpPr>
              <p:cNvPr id="91" name="직선 연결선 90"/>
              <p:cNvCxnSpPr/>
              <p:nvPr/>
            </p:nvCxnSpPr>
            <p:spPr>
              <a:xfrm flipV="1">
                <a:off x="2354453" y="6825752"/>
                <a:ext cx="7530167" cy="328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5039419" y="5304341"/>
              <a:ext cx="6493207" cy="5088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46977" y="1408279"/>
            <a:ext cx="5320760" cy="3692071"/>
            <a:chOff x="5733152" y="1564876"/>
            <a:chExt cx="5172388" cy="3144337"/>
          </a:xfrm>
        </p:grpSpPr>
        <p:grpSp>
          <p:nvGrpSpPr>
            <p:cNvPr id="90" name="그룹 89"/>
            <p:cNvGrpSpPr/>
            <p:nvPr/>
          </p:nvGrpSpPr>
          <p:grpSpPr>
            <a:xfrm>
              <a:off x="5741894" y="1564876"/>
              <a:ext cx="5159192" cy="3144337"/>
              <a:chOff x="-739552" y="1794255"/>
              <a:chExt cx="14757018" cy="4702069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-739552" y="2975790"/>
                <a:ext cx="14757018" cy="3520534"/>
                <a:chOff x="-1423136" y="2705530"/>
                <a:chExt cx="14757018" cy="3520534"/>
              </a:xfrm>
            </p:grpSpPr>
            <p:pic>
              <p:nvPicPr>
                <p:cNvPr id="77" name="그림 7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1423136" y="2705530"/>
                  <a:ext cx="14719273" cy="3520534"/>
                </a:xfrm>
                <a:prstGeom prst="rect">
                  <a:avLst/>
                </a:prstGeom>
              </p:spPr>
            </p:pic>
            <p:grpSp>
              <p:nvGrpSpPr>
                <p:cNvPr id="86" name="그룹 85"/>
                <p:cNvGrpSpPr/>
                <p:nvPr/>
              </p:nvGrpSpPr>
              <p:grpSpPr>
                <a:xfrm>
                  <a:off x="-1372651" y="3290893"/>
                  <a:ext cx="14706533" cy="1388167"/>
                  <a:chOff x="-1356838" y="3355463"/>
                  <a:chExt cx="15235222" cy="905206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-1356838" y="3355463"/>
                    <a:ext cx="15235222" cy="905206"/>
                    <a:chOff x="632389" y="2250337"/>
                    <a:chExt cx="15235222" cy="905206"/>
                  </a:xfrm>
                </p:grpSpPr>
                <p:pic>
                  <p:nvPicPr>
                    <p:cNvPr id="79" name="그림 78"/>
                    <p:cNvPicPr>
                      <a:picLocks noChangeAspect="1"/>
                    </p:cNvPicPr>
                    <p:nvPr/>
                  </p:nvPicPr>
                  <p:blipFill rotWithShape="1">
                    <a:blip r:embed="rId11"/>
                    <a:srcRect l="174" t="16157" r="38818" b="60963"/>
                    <a:stretch/>
                  </p:blipFill>
                  <p:spPr>
                    <a:xfrm>
                      <a:off x="5784626" y="2250337"/>
                      <a:ext cx="10082985" cy="9052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0" name="그림 79"/>
                    <p:cNvPicPr>
                      <a:picLocks noChangeAspect="1"/>
                    </p:cNvPicPr>
                    <p:nvPr/>
                  </p:nvPicPr>
                  <p:blipFill rotWithShape="1">
                    <a:blip r:embed="rId11"/>
                    <a:srcRect l="60726" t="6624" r="2799" b="82158"/>
                    <a:stretch/>
                  </p:blipFill>
                  <p:spPr>
                    <a:xfrm>
                      <a:off x="750440" y="2282142"/>
                      <a:ext cx="5179841" cy="44899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8" name="그림 77"/>
                    <p:cNvPicPr>
                      <a:picLocks noChangeAspect="1"/>
                    </p:cNvPicPr>
                    <p:nvPr/>
                  </p:nvPicPr>
                  <p:blipFill rotWithShape="1">
                    <a:blip r:embed="rId11"/>
                    <a:srcRect l="60726" t="16169" r="1936" b="73156"/>
                    <a:stretch/>
                  </p:blipFill>
                  <p:spPr>
                    <a:xfrm>
                      <a:off x="632389" y="2662017"/>
                      <a:ext cx="5302319" cy="41912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82" name="직선 연결선 81"/>
                  <p:cNvCxnSpPr/>
                  <p:nvPr/>
                </p:nvCxnSpPr>
                <p:spPr>
                  <a:xfrm>
                    <a:off x="5913698" y="3726247"/>
                    <a:ext cx="7774513" cy="4089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/>
                  <p:cNvCxnSpPr/>
                  <p:nvPr/>
                </p:nvCxnSpPr>
                <p:spPr>
                  <a:xfrm>
                    <a:off x="-1209720" y="4151525"/>
                    <a:ext cx="6929357" cy="3160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직사각형 86"/>
                <p:cNvSpPr/>
                <p:nvPr/>
              </p:nvSpPr>
              <p:spPr>
                <a:xfrm>
                  <a:off x="7547870" y="2805936"/>
                  <a:ext cx="5398109" cy="5646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726813" y="1794255"/>
                <a:ext cx="14706533" cy="1332205"/>
              </a:xfrm>
              <a:prstGeom prst="rect">
                <a:avLst/>
              </a:prstGeom>
            </p:spPr>
          </p:pic>
        </p:grpSp>
        <p:sp>
          <p:nvSpPr>
            <p:cNvPr id="26" name="직사각형 25"/>
            <p:cNvSpPr/>
            <p:nvPr/>
          </p:nvSpPr>
          <p:spPr>
            <a:xfrm>
              <a:off x="5733152" y="1564876"/>
              <a:ext cx="5172388" cy="31443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242267" y="1303638"/>
            <a:ext cx="5050913" cy="582044"/>
            <a:chOff x="643742" y="1771982"/>
            <a:chExt cx="5050913" cy="582044"/>
          </a:xfrm>
        </p:grpSpPr>
        <p:grpSp>
          <p:nvGrpSpPr>
            <p:cNvPr id="105" name="그룹 104"/>
            <p:cNvGrpSpPr/>
            <p:nvPr/>
          </p:nvGrpSpPr>
          <p:grpSpPr>
            <a:xfrm>
              <a:off x="643742" y="1771982"/>
              <a:ext cx="5046459" cy="526997"/>
              <a:chOff x="6652446" y="937698"/>
              <a:chExt cx="4806202" cy="34110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6652446" y="937698"/>
                <a:ext cx="4806202" cy="341108"/>
                <a:chOff x="6652446" y="937698"/>
                <a:chExt cx="4806202" cy="341108"/>
              </a:xfrm>
            </p:grpSpPr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01" t="43490" r="31380" b="48529"/>
                <a:stretch/>
              </p:blipFill>
              <p:spPr>
                <a:xfrm>
                  <a:off x="6652446" y="940439"/>
                  <a:ext cx="4610711" cy="338367"/>
                </a:xfrm>
                <a:prstGeom prst="rect">
                  <a:avLst/>
                </a:prstGeom>
              </p:spPr>
            </p:pic>
            <p:pic>
              <p:nvPicPr>
                <p:cNvPr id="99" name="그림 98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215" t="69242" r="23456" b="8805"/>
                <a:stretch/>
              </p:blipFill>
              <p:spPr>
                <a:xfrm>
                  <a:off x="11248736" y="937698"/>
                  <a:ext cx="209912" cy="341108"/>
                </a:xfrm>
                <a:prstGeom prst="rect">
                  <a:avLst/>
                </a:prstGeom>
              </p:spPr>
            </p:pic>
          </p:grpSp>
          <p:cxnSp>
            <p:nvCxnSpPr>
              <p:cNvPr id="101" name="직선 연결선 100"/>
              <p:cNvCxnSpPr/>
              <p:nvPr/>
            </p:nvCxnSpPr>
            <p:spPr>
              <a:xfrm>
                <a:off x="6705709" y="1274270"/>
                <a:ext cx="4703059" cy="45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직사각형 91"/>
            <p:cNvSpPr/>
            <p:nvPr/>
          </p:nvSpPr>
          <p:spPr>
            <a:xfrm>
              <a:off x="643887" y="1782709"/>
              <a:ext cx="5050768" cy="5713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3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8075" y="339944"/>
            <a:ext cx="461831" cy="3834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278397" y="469139"/>
              <a:ext cx="84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59" y="468009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6896" y="474724"/>
              <a:ext cx="1650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rcRect l="74740" t="20220" r="13639" b="57306"/>
          <a:stretch/>
        </p:blipFill>
        <p:spPr>
          <a:xfrm>
            <a:off x="8289349" y="2069432"/>
            <a:ext cx="1507958" cy="32272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>
            <a:grayscl/>
          </a:blip>
          <a:srcRect l="13716" t="13030" r="69920" b="51600"/>
          <a:stretch/>
        </p:blipFill>
        <p:spPr>
          <a:xfrm>
            <a:off x="2598822" y="2069432"/>
            <a:ext cx="1507958" cy="325931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grayscl/>
          </a:blip>
          <a:srcRect l="29193" t="14042" r="25477" b="51600"/>
          <a:stretch/>
        </p:blipFill>
        <p:spPr>
          <a:xfrm>
            <a:off x="4106780" y="2069432"/>
            <a:ext cx="4251157" cy="32593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6659" y="1186567"/>
            <a:ext cx="4908343" cy="490834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rcRect l="75210" t="30153" r="6853" b="8570"/>
          <a:stretch/>
        </p:blipFill>
        <p:spPr>
          <a:xfrm>
            <a:off x="8056479" y="1071228"/>
            <a:ext cx="1028304" cy="29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29648 -0.246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-12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51002 -0.141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08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63" y="1942562"/>
            <a:ext cx="1304887" cy="140237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97670" y="1968224"/>
            <a:ext cx="2142813" cy="1557463"/>
            <a:chOff x="7107843" y="2399644"/>
            <a:chExt cx="2259874" cy="16981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14540" t="29430" r="12006" b="34526"/>
            <a:stretch/>
          </p:blipFill>
          <p:spPr>
            <a:xfrm>
              <a:off x="7107843" y="3562239"/>
              <a:ext cx="2259874" cy="5355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12192" t="13791" r="9334" b="4353"/>
            <a:stretch/>
          </p:blipFill>
          <p:spPr>
            <a:xfrm>
              <a:off x="7473603" y="2399644"/>
              <a:ext cx="1515291" cy="1580607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243" y="1931657"/>
            <a:ext cx="1629701" cy="162970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2" b="18557"/>
          <a:stretch/>
        </p:blipFill>
        <p:spPr>
          <a:xfrm>
            <a:off x="6877805" y="4321517"/>
            <a:ext cx="1766261" cy="796886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279227" y="4105553"/>
            <a:ext cx="1361915" cy="1143992"/>
            <a:chOff x="7580774" y="3976169"/>
            <a:chExt cx="1425901" cy="130122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8"/>
            <a:srcRect t="16331"/>
            <a:stretch/>
          </p:blipFill>
          <p:spPr>
            <a:xfrm>
              <a:off x="7756959" y="3976169"/>
              <a:ext cx="1073532" cy="97606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l="3597" t="75596" r="42304" b="8604"/>
            <a:stretch/>
          </p:blipFill>
          <p:spPr>
            <a:xfrm>
              <a:off x="7580774" y="5050341"/>
              <a:ext cx="1425901" cy="227054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rcRect l="22781" t="19356" r="18590" b="20644"/>
          <a:stretch/>
        </p:blipFill>
        <p:spPr>
          <a:xfrm>
            <a:off x="9960185" y="1810845"/>
            <a:ext cx="1618866" cy="165673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6229" y="915301"/>
            <a:ext cx="34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개발환경 및 도구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0007" y="358722"/>
            <a:ext cx="461831" cy="38346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17568" y="4467984"/>
            <a:ext cx="2346397" cy="984371"/>
            <a:chOff x="4347875" y="3087166"/>
            <a:chExt cx="2973062" cy="12793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7875" y="3087166"/>
              <a:ext cx="2973062" cy="89581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78431" y="3646501"/>
              <a:ext cx="1302718" cy="720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n w="19050">
                    <a:solidFill>
                      <a:schemeClr val="tx1"/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endParaRPr lang="ko-KR" altLang="en-US" sz="3000" b="1" dirty="0">
                <a:ln w="19050">
                  <a:solidFill>
                    <a:schemeClr val="tx1"/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60128" y="2215164"/>
            <a:ext cx="2045455" cy="1199682"/>
            <a:chOff x="6306671" y="1326106"/>
            <a:chExt cx="2443072" cy="125492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4"/>
            <a:srcRect l="58533" t="18208" r="18418" b="56638"/>
            <a:stretch/>
          </p:blipFill>
          <p:spPr>
            <a:xfrm>
              <a:off x="6624669" y="1326106"/>
              <a:ext cx="1527154" cy="862301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306671" y="2162493"/>
              <a:ext cx="2443072" cy="41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Structured Text</a:t>
              </a:r>
              <a:endPara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664728" y="5601817"/>
            <a:ext cx="448427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  <a:hlinkClick r:id="rId15"/>
              </a:rPr>
              <a:t>https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  <a:hlinkClick r:id="rId15"/>
              </a:rPr>
              <a:t>://github.com/Code-And-Talk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9418" y="4467984"/>
            <a:ext cx="2598708" cy="81209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7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오른쪽 화살표 8"/>
          <p:cNvSpPr/>
          <p:nvPr/>
        </p:nvSpPr>
        <p:spPr>
          <a:xfrm>
            <a:off x="5814423" y="3847275"/>
            <a:ext cx="769687" cy="49145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227271" y="2427964"/>
            <a:ext cx="4455386" cy="3777762"/>
            <a:chOff x="1227271" y="2427964"/>
            <a:chExt cx="4455386" cy="37777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t="20036" r="51533" b="13774"/>
            <a:stretch/>
          </p:blipFill>
          <p:spPr>
            <a:xfrm>
              <a:off x="1227271" y="2427964"/>
              <a:ext cx="4455386" cy="333008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64882" y="5836394"/>
              <a:ext cx="1590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릴레이제어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57933" y="2427963"/>
            <a:ext cx="4353693" cy="3761109"/>
            <a:chOff x="6657933" y="2427963"/>
            <a:chExt cx="4353693" cy="376110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1" t="8937" r="41" b="9384"/>
            <a:stretch/>
          </p:blipFill>
          <p:spPr>
            <a:xfrm>
              <a:off x="6657933" y="2427963"/>
              <a:ext cx="4353693" cy="333008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857492" y="5819740"/>
              <a:ext cx="195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소프트웨어 제어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1" y="1691573"/>
            <a:ext cx="5573224" cy="4165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6" y="1691573"/>
            <a:ext cx="5587972" cy="41656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C613BFEE-A61A-4C3E-97EF-FB98319933D7}"/>
              </a:ext>
            </a:extLst>
          </p:cNvPr>
          <p:cNvCxnSpPr>
            <a:cxnSpLocks/>
          </p:cNvCxnSpPr>
          <p:nvPr/>
        </p:nvCxnSpPr>
        <p:spPr>
          <a:xfrm>
            <a:off x="1045114" y="830144"/>
            <a:ext cx="9957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0007" y="358722"/>
            <a:ext cx="461831" cy="38346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6229" y="915301"/>
            <a:ext cx="34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PLC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3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258579" y="1194108"/>
            <a:ext cx="4072712" cy="2848206"/>
            <a:chOff x="6704184" y="1151923"/>
            <a:chExt cx="4072712" cy="2848206"/>
          </a:xfrm>
        </p:grpSpPr>
        <p:grpSp>
          <p:nvGrpSpPr>
            <p:cNvPr id="23" name="그룹 22"/>
            <p:cNvGrpSpPr/>
            <p:nvPr/>
          </p:nvGrpSpPr>
          <p:grpSpPr>
            <a:xfrm>
              <a:off x="6704184" y="1151923"/>
              <a:ext cx="4068369" cy="2627802"/>
              <a:chOff x="4056298" y="2176764"/>
              <a:chExt cx="2963030" cy="2846213"/>
            </a:xfrm>
          </p:grpSpPr>
          <p:pic>
            <p:nvPicPr>
              <p:cNvPr id="1026" name="Picture 2" descr="CX8110 |  EtherCAT이 탑재된 임베디드 PC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88" t="9210" r="41323" b="10053"/>
              <a:stretch/>
            </p:blipFill>
            <p:spPr bwMode="auto">
              <a:xfrm>
                <a:off x="4056298" y="2176764"/>
                <a:ext cx="2023608" cy="2846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EL4024 |  EtherCAT 터미널, 4채널 아날로그 출력, 전류, 4…20mA, 12비트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61" t="10340" r="69227" b="9858"/>
              <a:stretch/>
            </p:blipFill>
            <p:spPr bwMode="auto">
              <a:xfrm>
                <a:off x="6542217" y="2198226"/>
                <a:ext cx="477111" cy="2824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EL3318 |  EtherCAT 터미널, 8채널 아날로그 입력, 온도, 열전대, 16비트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21" t="10767" r="69166" b="10831"/>
              <a:stretch/>
            </p:blipFill>
            <p:spPr bwMode="auto">
              <a:xfrm>
                <a:off x="6075181" y="2198226"/>
                <a:ext cx="477111" cy="2813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9041701" y="3692352"/>
              <a:ext cx="964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 w="22225">
                    <a:noFill/>
                  </a:ln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입력모듈</a:t>
              </a:r>
              <a:endParaRPr lang="ko-KR" altLang="en-US" sz="1400" b="1" dirty="0">
                <a:ln w="22225">
                  <a:noFill/>
                </a:ln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829276" y="3674992"/>
              <a:ext cx="947620" cy="31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 w="22225">
                    <a:noFill/>
                  </a:ln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출력모듈</a:t>
              </a:r>
              <a:endParaRPr lang="ko-KR" altLang="en-US" sz="1400" b="1" dirty="0">
                <a:ln w="22225">
                  <a:noFill/>
                </a:ln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57018" y="3674586"/>
              <a:ext cx="1156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 w="22225">
                    <a:noFill/>
                  </a:ln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전원 </a:t>
              </a:r>
              <a:r>
                <a:rPr lang="en-US" altLang="ko-KR" sz="1400" b="1" dirty="0" smtClean="0">
                  <a:ln w="22225">
                    <a:noFill/>
                  </a:ln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CPU</a:t>
              </a:r>
              <a:endParaRPr lang="ko-KR" altLang="en-US" sz="1400" b="1" dirty="0">
                <a:ln w="22225">
                  <a:noFill/>
                </a:ln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" name="꺾인 연결선 27"/>
            <p:cNvCxnSpPr/>
            <p:nvPr/>
          </p:nvCxnSpPr>
          <p:spPr>
            <a:xfrm rot="5400000">
              <a:off x="8644522" y="2725131"/>
              <a:ext cx="1855311" cy="119006"/>
            </a:xfrm>
            <a:prstGeom prst="bentConnector3">
              <a:avLst>
                <a:gd name="adj1" fmla="val 16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/>
            <p:nvPr/>
          </p:nvCxnSpPr>
          <p:spPr>
            <a:xfrm rot="5400000">
              <a:off x="9200345" y="2631080"/>
              <a:ext cx="2048454" cy="135397"/>
            </a:xfrm>
            <a:prstGeom prst="bentConnector3">
              <a:avLst>
                <a:gd name="adj1" fmla="val 4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671711" y="1522146"/>
            <a:ext cx="3917616" cy="2740441"/>
            <a:chOff x="957780" y="1481948"/>
            <a:chExt cx="4362885" cy="2750896"/>
          </a:xfrm>
        </p:grpSpPr>
        <p:grpSp>
          <p:nvGrpSpPr>
            <p:cNvPr id="10" name="그룹 9"/>
            <p:cNvGrpSpPr/>
            <p:nvPr/>
          </p:nvGrpSpPr>
          <p:grpSpPr>
            <a:xfrm>
              <a:off x="1018655" y="2134391"/>
              <a:ext cx="4302010" cy="2098453"/>
              <a:chOff x="1018655" y="1766746"/>
              <a:chExt cx="4302010" cy="2098453"/>
            </a:xfrm>
          </p:grpSpPr>
          <p:pic>
            <p:nvPicPr>
              <p:cNvPr id="30" name="그림 29"/>
              <p:cNvPicPr/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19" t="1" r="-440" b="61282"/>
              <a:stretch/>
            </p:blipFill>
            <p:spPr bwMode="auto">
              <a:xfrm>
                <a:off x="1018655" y="1774425"/>
                <a:ext cx="2048933" cy="16164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그림 32"/>
              <p:cNvPicPr/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13" t="51823" r="194" b="9620"/>
              <a:stretch/>
            </p:blipFill>
            <p:spPr bwMode="auto">
              <a:xfrm>
                <a:off x="3138794" y="1766746"/>
                <a:ext cx="2035817" cy="16044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38315" y="3333663"/>
                <a:ext cx="2056278" cy="32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4</a:t>
                </a:r>
                <a:r>
                  <a:rPr lang="ko-KR" altLang="en-US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개의 </a:t>
                </a:r>
                <a:r>
                  <a:rPr lang="en-US" altLang="ko-KR" sz="15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H</a:t>
                </a:r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eater Zone</a:t>
                </a:r>
                <a:endParaRPr lang="ko-KR" altLang="en-US" sz="1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479802" y="3357368"/>
                <a:ext cx="284086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9</a:t>
                </a:r>
                <a:r>
                  <a:rPr lang="ko-KR" altLang="en-US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개의 </a:t>
                </a:r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T/C </a:t>
                </a:r>
              </a:p>
              <a:p>
                <a:r>
                  <a:rPr lang="en-US" altLang="ko-KR" sz="12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(1glass * 9ea T/C(thermocouple))</a:t>
                </a:r>
                <a:endParaRPr lang="ko-KR" altLang="en-US" sz="12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57780" y="1481948"/>
              <a:ext cx="1727610" cy="32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&lt;</a:t>
              </a:r>
              <a:r>
                <a:rPr lang="en-US" altLang="ko-KR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TOP View &gt;</a:t>
              </a:r>
              <a:endParaRPr lang="ko-KR" altLang="en-US" sz="15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0772" y="4989806"/>
            <a:ext cx="4641542" cy="1410611"/>
            <a:chOff x="922745" y="5007983"/>
            <a:chExt cx="4329868" cy="1246919"/>
          </a:xfrm>
        </p:grpSpPr>
        <p:grpSp>
          <p:nvGrpSpPr>
            <p:cNvPr id="9" name="그룹 8"/>
            <p:cNvGrpSpPr/>
            <p:nvPr/>
          </p:nvGrpSpPr>
          <p:grpSpPr>
            <a:xfrm>
              <a:off x="922745" y="5056023"/>
              <a:ext cx="4329868" cy="1198879"/>
              <a:chOff x="983812" y="4622801"/>
              <a:chExt cx="4329868" cy="1198879"/>
            </a:xfrm>
          </p:grpSpPr>
          <p:pic>
            <p:nvPicPr>
              <p:cNvPr id="32" name="그림 31"/>
              <p:cNvPicPr/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7083" b="71283"/>
              <a:stretch/>
            </p:blipFill>
            <p:spPr bwMode="auto">
              <a:xfrm>
                <a:off x="983812" y="4622801"/>
                <a:ext cx="4329868" cy="11988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067588" y="5617477"/>
                <a:ext cx="1260572" cy="204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54798" y="5007983"/>
              <a:ext cx="1541665" cy="2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&lt;</a:t>
              </a:r>
              <a:r>
                <a:rPr lang="en-US" altLang="ko-KR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SIDE View &gt;</a:t>
              </a:r>
              <a:endParaRPr lang="ko-KR" altLang="en-US" sz="15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0109" y="363782"/>
            <a:ext cx="471729" cy="37979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3363" y="914996"/>
            <a:ext cx="196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온도제어 요소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60903" y="914254"/>
            <a:ext cx="196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Hardware ]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774676" y="4491791"/>
            <a:ext cx="4026713" cy="323164"/>
            <a:chOff x="7650580" y="3860837"/>
            <a:chExt cx="4150650" cy="255165"/>
          </a:xfrm>
        </p:grpSpPr>
        <p:sp>
          <p:nvSpPr>
            <p:cNvPr id="71" name="오른쪽 화살표 70"/>
            <p:cNvSpPr/>
            <p:nvPr/>
          </p:nvSpPr>
          <p:spPr>
            <a:xfrm>
              <a:off x="7650580" y="3904685"/>
              <a:ext cx="276706" cy="20400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03493" y="3860837"/>
              <a:ext cx="3797737" cy="255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목표 </a:t>
              </a:r>
              <a:r>
                <a:rPr lang="en-US" altLang="ko-KR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: glass </a:t>
              </a:r>
              <a:r>
                <a:rPr lang="ko-KR" altLang="en-US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온도 </a:t>
              </a:r>
              <a:r>
                <a:rPr lang="ko-KR" altLang="en-US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균일화</a:t>
              </a:r>
              <a:r>
                <a:rPr lang="en-US" altLang="ko-KR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5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편차 최소화</a:t>
              </a:r>
              <a:endParaRPr lang="ko-KR" altLang="en-US" sz="15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7977590" y="4105678"/>
              <a:ext cx="339865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660487" y="1917826"/>
            <a:ext cx="3865793" cy="24598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25132" y="1207116"/>
            <a:ext cx="10783534" cy="5376554"/>
            <a:chOff x="729384" y="1213923"/>
            <a:chExt cx="10783534" cy="5376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29384" y="1213923"/>
              <a:ext cx="10783534" cy="5376554"/>
              <a:chOff x="730659" y="1213548"/>
              <a:chExt cx="10783534" cy="5376554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730659" y="1213548"/>
                <a:ext cx="10783534" cy="5376554"/>
                <a:chOff x="819922" y="490303"/>
                <a:chExt cx="10939369" cy="572545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6252237" y="490303"/>
                  <a:ext cx="5387599" cy="3476897"/>
                  <a:chOff x="6252237" y="490303"/>
                  <a:chExt cx="5387599" cy="3476897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67152" y="490303"/>
                    <a:ext cx="5272684" cy="3172088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6252237" y="3597868"/>
                    <a:ext cx="17276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latin typeface="굴림" panose="020B0600000101010101" pitchFamily="50" charset="-127"/>
                        <a:ea typeface="굴림" panose="020B0600000101010101" pitchFamily="50" charset="-127"/>
                      </a:rPr>
                      <a:t>[ PLC ]</a:t>
                    </a:r>
                    <a:endParaRPr lang="ko-KR" altLang="en-US" b="1" dirty="0"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pic>
              <p:nvPicPr>
                <p:cNvPr id="40" name="그림 39"/>
                <p:cNvPicPr/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9922" y="1303397"/>
                  <a:ext cx="3805385" cy="25150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7" name="그룹 26"/>
                <p:cNvGrpSpPr/>
                <p:nvPr/>
              </p:nvGrpSpPr>
              <p:grpSpPr>
                <a:xfrm>
                  <a:off x="8123164" y="3818464"/>
                  <a:ext cx="3636127" cy="2397289"/>
                  <a:chOff x="8014501" y="3550042"/>
                  <a:chExt cx="3278421" cy="2158631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l="8669" t="25031" r="7711" b="26475"/>
                  <a:stretch/>
                </p:blipFill>
                <p:spPr>
                  <a:xfrm>
                    <a:off x="8014501" y="3550042"/>
                    <a:ext cx="3278421" cy="2158631"/>
                  </a:xfrm>
                  <a:prstGeom prst="rect">
                    <a:avLst/>
                  </a:prstGeom>
                </p:spPr>
              </p:pic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760"/>
                  <a:stretch/>
                </p:blipFill>
                <p:spPr>
                  <a:xfrm>
                    <a:off x="8116320" y="3743203"/>
                    <a:ext cx="2073182" cy="13298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4" name="자유형 43"/>
                <p:cNvSpPr/>
                <p:nvPr/>
              </p:nvSpPr>
              <p:spPr>
                <a:xfrm>
                  <a:off x="4024634" y="728516"/>
                  <a:ext cx="5407691" cy="1163718"/>
                </a:xfrm>
                <a:custGeom>
                  <a:avLst/>
                  <a:gdLst>
                    <a:gd name="connsiteX0" fmla="*/ 0 w 4236334"/>
                    <a:gd name="connsiteY0" fmla="*/ 1284790 h 1284790"/>
                    <a:gd name="connsiteX1" fmla="*/ 4236334 w 4236334"/>
                    <a:gd name="connsiteY1" fmla="*/ 0 h 1284790"/>
                    <a:gd name="connsiteX2" fmla="*/ 4236334 w 4236334"/>
                    <a:gd name="connsiteY2" fmla="*/ 0 h 128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36334" h="1284790">
                      <a:moveTo>
                        <a:pt x="0" y="1284790"/>
                      </a:moveTo>
                      <a:lnTo>
                        <a:pt x="4236334" y="0"/>
                      </a:lnTo>
                      <a:lnTo>
                        <a:pt x="4236334" y="0"/>
                      </a:lnTo>
                    </a:path>
                  </a:pathLst>
                </a:cu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845081" y="1834185"/>
                  <a:ext cx="229988" cy="10438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FFFF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9451246" y="669191"/>
                  <a:ext cx="229988" cy="10438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FFFF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구부러진 연결선 48"/>
                <p:cNvCxnSpPr>
                  <a:stCxn id="47" idx="1"/>
                </p:cNvCxnSpPr>
                <p:nvPr/>
              </p:nvCxnSpPr>
              <p:spPr>
                <a:xfrm rot="10800000" flipV="1">
                  <a:off x="8674385" y="721385"/>
                  <a:ext cx="776862" cy="586505"/>
                </a:xfrm>
                <a:prstGeom prst="curvedConnector3">
                  <a:avLst/>
                </a:prstGeom>
                <a:ln w="28575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구부러진 연결선 50"/>
                <p:cNvCxnSpPr/>
                <p:nvPr/>
              </p:nvCxnSpPr>
              <p:spPr>
                <a:xfrm flipV="1">
                  <a:off x="8664429" y="728515"/>
                  <a:ext cx="2067610" cy="744423"/>
                </a:xfrm>
                <a:prstGeom prst="curvedConnector3">
                  <a:avLst/>
                </a:prstGeom>
                <a:ln w="28575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구부러진 연결선 52"/>
                <p:cNvCxnSpPr>
                  <a:endCxn id="65" idx="0"/>
                </p:cNvCxnSpPr>
                <p:nvPr/>
              </p:nvCxnSpPr>
              <p:spPr>
                <a:xfrm rot="5400000">
                  <a:off x="8985854" y="1936025"/>
                  <a:ext cx="3427747" cy="1012724"/>
                </a:xfrm>
                <a:prstGeom prst="curvedConnector3">
                  <a:avLst/>
                </a:prstGeom>
                <a:ln w="28575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직사각형 64"/>
              <p:cNvSpPr/>
              <p:nvPr/>
            </p:nvSpPr>
            <p:spPr>
              <a:xfrm>
                <a:off x="9633334" y="4656110"/>
                <a:ext cx="674480" cy="88109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직사각형 73"/>
            <p:cNvSpPr/>
            <p:nvPr/>
          </p:nvSpPr>
          <p:spPr>
            <a:xfrm>
              <a:off x="2469900" y="2497982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236130" y="3250579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488295" y="3267911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703937" y="3261573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236130" y="4056093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484153" y="4036575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719631" y="4026455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236908" y="2497530"/>
              <a:ext cx="226712" cy="980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4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1065254" y="1516562"/>
            <a:ext cx="10294646" cy="4938767"/>
            <a:chOff x="929618" y="1577707"/>
            <a:chExt cx="10294646" cy="4938767"/>
          </a:xfrm>
        </p:grpSpPr>
        <p:grpSp>
          <p:nvGrpSpPr>
            <p:cNvPr id="65" name="그룹 64"/>
            <p:cNvGrpSpPr/>
            <p:nvPr/>
          </p:nvGrpSpPr>
          <p:grpSpPr>
            <a:xfrm>
              <a:off x="929618" y="1577707"/>
              <a:ext cx="10294646" cy="4938767"/>
              <a:chOff x="-8181021" y="730867"/>
              <a:chExt cx="10294646" cy="4938767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-8181021" y="730867"/>
                <a:ext cx="10294646" cy="4938767"/>
                <a:chOff x="696014" y="1436322"/>
                <a:chExt cx="10294646" cy="4938767"/>
              </a:xfrm>
            </p:grpSpPr>
            <p:pic>
              <p:nvPicPr>
                <p:cNvPr id="71" name="Picture 2" descr="https://postfiles.pstatic.net/MjAyMDA5MjlfMTA3/MDAxNjAxMzM2NDM0NTE1.PtYqU3MlSIKHjDT23X1KcSvl1Ty3XRZcqcpSm-WzmSsg.-bnT2efvpUcNUVLep9sSLr0FcQde_-k1ltv19l5-GTIg.PNG.jsrhim516/image.png?type=w77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70970" y="1436322"/>
                  <a:ext cx="5719690" cy="48474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6014" y="1583774"/>
                  <a:ext cx="4633208" cy="2521613"/>
                </a:xfrm>
                <a:prstGeom prst="rect">
                  <a:avLst/>
                </a:prstGeom>
              </p:spPr>
            </p:pic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6354" y="4098614"/>
                  <a:ext cx="4410075" cy="2276475"/>
                </a:xfrm>
                <a:prstGeom prst="rect">
                  <a:avLst/>
                </a:prstGeom>
              </p:spPr>
            </p:pic>
          </p:grpSp>
          <p:sp>
            <p:nvSpPr>
              <p:cNvPr id="69" name="타원 68"/>
              <p:cNvSpPr/>
              <p:nvPr/>
            </p:nvSpPr>
            <p:spPr>
              <a:xfrm>
                <a:off x="-4900162" y="1408990"/>
                <a:ext cx="791380" cy="11365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-4242572" y="1868650"/>
                <a:ext cx="160589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ko-KR" altLang="en-US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편차 제거</a:t>
                </a:r>
                <a:r>
                  <a:rPr lang="en-US" altLang="ko-KR" sz="15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  <a:endParaRPr lang="ko-KR" altLang="en-US" sz="15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4179828" y="3019823"/>
              <a:ext cx="1740545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0109" y="363782"/>
            <a:ext cx="471729" cy="37979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" y="0"/>
            <a:ext cx="261333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99833" y="0"/>
            <a:ext cx="292167" cy="6858000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1331" y="6675449"/>
            <a:ext cx="11627244" cy="182551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9F1B193-90D8-454D-8667-BE2465F678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743926" y="1652108"/>
            <a:chExt cx="7251032" cy="463552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52108"/>
              <a:ext cx="0" cy="463552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59410" y="0"/>
            <a:ext cx="11640423" cy="267869"/>
          </a:xfrm>
          <a:prstGeom prst="rect">
            <a:avLst/>
          </a:prstGeom>
          <a:solidFill>
            <a:srgbClr val="9DBF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93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F8F5B9D-DFF2-41C1-91CF-65635D89D3DA}"/>
              </a:ext>
            </a:extLst>
          </p:cNvPr>
          <p:cNvCxnSpPr>
            <a:cxnSpLocks/>
          </p:cNvCxnSpPr>
          <p:nvPr/>
        </p:nvCxnSpPr>
        <p:spPr>
          <a:xfrm>
            <a:off x="0" y="263807"/>
            <a:ext cx="12191998" cy="6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0446" y="0"/>
            <a:ext cx="270478" cy="27047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75878" y="1071680"/>
            <a:ext cx="788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 CASCADE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제어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45709" y="460926"/>
            <a:ext cx="9957221" cy="374935"/>
            <a:chOff x="1045709" y="460926"/>
            <a:chExt cx="9957221" cy="37493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1582456" y="460926"/>
              <a:ext cx="381056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01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09" y="835861"/>
              <a:ext cx="99572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278397" y="469139"/>
              <a:ext cx="8468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3671560" y="468009"/>
              <a:ext cx="359670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86896" y="474724"/>
              <a:ext cx="175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프로젝트 설계 및 구현</a:t>
              </a:r>
              <a:endPara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6584110" y="495298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03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01B9105-15E9-40EE-85B3-575FEE2BCF00}"/>
                </a:ext>
              </a:extLst>
            </p:cNvPr>
            <p:cNvSpPr txBox="1"/>
            <p:nvPr/>
          </p:nvSpPr>
          <p:spPr>
            <a:xfrm>
              <a:off x="8797337" y="492034"/>
              <a:ext cx="33913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04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99447" y="489235"/>
              <a:ext cx="951555" cy="2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시연영상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" name="Rectangle 30"/>
          <p:cNvSpPr>
            <a:spLocks noChangeArrowheads="1"/>
          </p:cNvSpPr>
          <p:nvPr/>
        </p:nvSpPr>
        <p:spPr bwMode="auto">
          <a:xfrm>
            <a:off x="2790575" y="16624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496659" y="-33390"/>
            <a:ext cx="923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혁신성장 청년인재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개발자 양성 과정 </a:t>
            </a:r>
            <a:r>
              <a:rPr lang="en-US" altLang="ko-KR" sz="1500" dirty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ILC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Temperature Tuning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MIMO System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r>
              <a:rPr lang="en-US" altLang="ko-KR" sz="1500" dirty="0" smtClean="0">
                <a:solidFill>
                  <a:schemeClr val="bg2">
                    <a:lumMod val="50000"/>
                    <a:alpha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endParaRPr lang="ko-KR" altLang="en-US" sz="1500" dirty="0">
              <a:solidFill>
                <a:schemeClr val="bg2">
                  <a:lumMod val="50000"/>
                  <a:alpha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30" y="1470681"/>
            <a:ext cx="10911969" cy="497633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479877" y="1403318"/>
            <a:ext cx="10911969" cy="5043701"/>
            <a:chOff x="1356927" y="1512395"/>
            <a:chExt cx="10052621" cy="5043701"/>
          </a:xfrm>
        </p:grpSpPr>
        <p:sp>
          <p:nvSpPr>
            <p:cNvPr id="67" name="직사각형 66"/>
            <p:cNvSpPr/>
            <p:nvPr/>
          </p:nvSpPr>
          <p:spPr>
            <a:xfrm>
              <a:off x="1828338" y="1512395"/>
              <a:ext cx="9581210" cy="5043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1356927" y="2302229"/>
              <a:ext cx="9726940" cy="3069796"/>
              <a:chOff x="2370669" y="1587278"/>
              <a:chExt cx="5867400" cy="2047875"/>
            </a:xfrm>
          </p:grpSpPr>
          <p:sp>
            <p:nvSpPr>
              <p:cNvPr id="6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2370669" y="1587278"/>
                <a:ext cx="5867400" cy="2047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Text Box 33"/>
              <p:cNvSpPr txBox="1">
                <a:spLocks noChangeArrowheads="1"/>
              </p:cNvSpPr>
              <p:nvPr/>
            </p:nvSpPr>
            <p:spPr bwMode="auto">
              <a:xfrm>
                <a:off x="6323269" y="2101497"/>
                <a:ext cx="781100" cy="34301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맑은 고딕" panose="020B0503020000020004" pitchFamily="50" charset="-127"/>
                    <a:cs typeface="굴림" panose="020B0600000101010101" pitchFamily="50" charset="-127"/>
                  </a:rPr>
                  <a:t>Process</a:t>
                </a:r>
                <a:endParaRPr kumimoji="0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" name="직선 화살표 연결선 34"/>
              <p:cNvSpPr>
                <a:spLocks noChangeShapeType="1"/>
              </p:cNvSpPr>
              <p:nvPr/>
            </p:nvSpPr>
            <p:spPr bwMode="auto">
              <a:xfrm flipV="1">
                <a:off x="7104369" y="2273003"/>
                <a:ext cx="819300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직선 화살표 연결선 35"/>
              <p:cNvSpPr>
                <a:spLocks noChangeShapeType="1"/>
              </p:cNvSpPr>
              <p:nvPr/>
            </p:nvSpPr>
            <p:spPr bwMode="auto">
              <a:xfrm>
                <a:off x="6952169" y="2444409"/>
                <a:ext cx="0" cy="381114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직선 화살표 연결선 36"/>
              <p:cNvSpPr>
                <a:spLocks noChangeShapeType="1"/>
              </p:cNvSpPr>
              <p:nvPr/>
            </p:nvSpPr>
            <p:spPr bwMode="auto">
              <a:xfrm flipV="1">
                <a:off x="5847269" y="2273003"/>
                <a:ext cx="475800" cy="10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Text Box 37"/>
              <p:cNvSpPr txBox="1">
                <a:spLocks noChangeArrowheads="1"/>
              </p:cNvSpPr>
              <p:nvPr/>
            </p:nvSpPr>
            <p:spPr bwMode="auto">
              <a:xfrm>
                <a:off x="7499030" y="2122269"/>
                <a:ext cx="592417" cy="398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맑은 고딕" panose="020B0503020000020004" pitchFamily="50" charset="-127"/>
                    <a:cs typeface="굴림" panose="020B0600000101010101" pitchFamily="50" charset="-127"/>
                  </a:rPr>
                  <a:t>       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맑은 고딕" panose="020B0503020000020004" pitchFamily="50" charset="-127"/>
                    <a:cs typeface="굴림" panose="020B0600000101010101" pitchFamily="50" charset="-127"/>
                  </a:rPr>
                  <a:t>(Substrate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맑은 고딕" panose="020B0503020000020004" pitchFamily="50" charset="-127"/>
                    <a:cs typeface="굴림" panose="020B0600000101010101" pitchFamily="50" charset="-127"/>
                  </a:rPr>
                  <a:t> Temp)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 Box 14"/>
              <p:cNvSpPr txBox="1">
                <a:spLocks noChangeArrowheads="1"/>
              </p:cNvSpPr>
              <p:nvPr/>
            </p:nvSpPr>
            <p:spPr bwMode="auto">
              <a:xfrm>
                <a:off x="6913769" y="2520312"/>
                <a:ext cx="650426" cy="305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 Tc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(</a:t>
                </a:r>
                <a:r>
                  <a:rPr kumimoji="0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히터 온도</a:t>
                </a: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)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Text Box 14"/>
              <p:cNvSpPr txBox="1">
                <a:spLocks noChangeArrowheads="1"/>
              </p:cNvSpPr>
              <p:nvPr/>
            </p:nvSpPr>
            <p:spPr bwMode="auto">
              <a:xfrm>
                <a:off x="5838915" y="2132843"/>
                <a:ext cx="685285" cy="365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      u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kumimoji="0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제어신호</a:t>
                </a: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)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Text Box 17"/>
              <p:cNvSpPr txBox="1">
                <a:spLocks noChangeArrowheads="1"/>
              </p:cNvSpPr>
              <p:nvPr/>
            </p:nvSpPr>
            <p:spPr bwMode="auto">
              <a:xfrm>
                <a:off x="5161469" y="2110197"/>
                <a:ext cx="685800" cy="34291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ko-KR" sz="1200" b="0" i="0" u="none" strike="noStrike" cap="none" normalizeH="0" baseline="-3000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in</a:t>
                </a: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(s)  </a:t>
                </a:r>
                <a:r>
                  <a:rPr kumimoji="0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내부제어기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타원 41"/>
              <p:cNvSpPr>
                <a:spLocks noChangeArrowheads="1"/>
              </p:cNvSpPr>
              <p:nvPr/>
            </p:nvSpPr>
            <p:spPr bwMode="auto">
              <a:xfrm>
                <a:off x="4884269" y="2225301"/>
                <a:ext cx="86700" cy="104904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243F6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직선 화살표 연결선 42"/>
              <p:cNvSpPr>
                <a:spLocks noChangeShapeType="1"/>
              </p:cNvSpPr>
              <p:nvPr/>
            </p:nvSpPr>
            <p:spPr bwMode="auto">
              <a:xfrm>
                <a:off x="4970969" y="2281603"/>
                <a:ext cx="190500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직선 화살표 연결선 43"/>
              <p:cNvSpPr>
                <a:spLocks noChangeShapeType="1"/>
              </p:cNvSpPr>
              <p:nvPr/>
            </p:nvSpPr>
            <p:spPr bwMode="auto">
              <a:xfrm flipV="1">
                <a:off x="4927569" y="2330205"/>
                <a:ext cx="0" cy="294811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직선 연결선 44"/>
              <p:cNvSpPr>
                <a:spLocks noChangeShapeType="1"/>
              </p:cNvSpPr>
              <p:nvPr/>
            </p:nvSpPr>
            <p:spPr bwMode="auto">
              <a:xfrm>
                <a:off x="4922969" y="2625016"/>
                <a:ext cx="2029200" cy="0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직선 화살표 연결선 45"/>
              <p:cNvSpPr>
                <a:spLocks noChangeShapeType="1"/>
              </p:cNvSpPr>
              <p:nvPr/>
            </p:nvSpPr>
            <p:spPr bwMode="auto">
              <a:xfrm>
                <a:off x="4369869" y="2282503"/>
                <a:ext cx="495300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413731" y="2092189"/>
                <a:ext cx="409500" cy="370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   </a:t>
                </a:r>
                <a:r>
                  <a:rPr kumimoji="0" lang="en-US" altLang="ko-KR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Z</a:t>
                </a:r>
                <a:r>
                  <a:rPr kumimoji="0" lang="en-US" altLang="ko-KR" sz="1200" b="0" i="0" u="none" strike="noStrike" cap="none" normalizeH="0" baseline="-3000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s</a:t>
                </a:r>
                <a:endParaRPr kumimoji="0" lang="en-US" altLang="ko-KR" sz="12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-30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(Zone Set)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직선 연결선 47"/>
              <p:cNvSpPr>
                <a:spLocks noChangeShapeType="1"/>
              </p:cNvSpPr>
              <p:nvPr/>
            </p:nvSpPr>
            <p:spPr bwMode="auto">
              <a:xfrm>
                <a:off x="4798569" y="2463610"/>
                <a:ext cx="66600" cy="0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Text Box 17"/>
              <p:cNvSpPr txBox="1">
                <a:spLocks noChangeArrowheads="1"/>
              </p:cNvSpPr>
              <p:nvPr/>
            </p:nvSpPr>
            <p:spPr bwMode="auto">
              <a:xfrm>
                <a:off x="3684069" y="2110997"/>
                <a:ext cx="685800" cy="34291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ko-KR" sz="1200" b="0" i="0" u="none" strike="noStrike" cap="none" normalizeH="0" baseline="-3000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out</a:t>
                </a:r>
                <a:r>
                  <a:rPr kumimoji="0" lang="en-US" altLang="ko-KR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(s)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2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외부제어기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직선 연결선 52"/>
              <p:cNvSpPr>
                <a:spLocks noChangeShapeType="1"/>
              </p:cNvSpPr>
              <p:nvPr/>
            </p:nvSpPr>
            <p:spPr bwMode="auto">
              <a:xfrm>
                <a:off x="7514169" y="2273103"/>
                <a:ext cx="0" cy="885832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직선 연결선 53"/>
              <p:cNvSpPr>
                <a:spLocks noChangeShapeType="1"/>
              </p:cNvSpPr>
              <p:nvPr/>
            </p:nvSpPr>
            <p:spPr bwMode="auto">
              <a:xfrm flipH="1">
                <a:off x="3323169" y="3158936"/>
                <a:ext cx="4191000" cy="0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직선 화살표 연결선 54"/>
              <p:cNvSpPr>
                <a:spLocks noChangeShapeType="1"/>
              </p:cNvSpPr>
              <p:nvPr/>
            </p:nvSpPr>
            <p:spPr bwMode="auto">
              <a:xfrm flipV="1">
                <a:off x="3323169" y="2330205"/>
                <a:ext cx="0" cy="82873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타원 55"/>
              <p:cNvSpPr>
                <a:spLocks noChangeArrowheads="1"/>
              </p:cNvSpPr>
              <p:nvPr/>
            </p:nvSpPr>
            <p:spPr bwMode="auto">
              <a:xfrm>
                <a:off x="3285069" y="2225401"/>
                <a:ext cx="85700" cy="114204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243F6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직선 화살표 연결선 56"/>
              <p:cNvSpPr>
                <a:spLocks noChangeShapeType="1"/>
              </p:cNvSpPr>
              <p:nvPr/>
            </p:nvSpPr>
            <p:spPr bwMode="auto">
              <a:xfrm flipV="1">
                <a:off x="3370769" y="2282503"/>
                <a:ext cx="313300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직선 화살표 연결선 57"/>
              <p:cNvSpPr>
                <a:spLocks noChangeShapeType="1"/>
              </p:cNvSpPr>
              <p:nvPr/>
            </p:nvSpPr>
            <p:spPr bwMode="auto">
              <a:xfrm flipV="1">
                <a:off x="2913569" y="2292004"/>
                <a:ext cx="352400" cy="10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직선 연결선 58"/>
              <p:cNvSpPr>
                <a:spLocks noChangeShapeType="1"/>
              </p:cNvSpPr>
              <p:nvPr/>
            </p:nvSpPr>
            <p:spPr bwMode="auto">
              <a:xfrm>
                <a:off x="3199269" y="2501211"/>
                <a:ext cx="66700" cy="0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Text Box 14"/>
              <p:cNvSpPr txBox="1">
                <a:spLocks noChangeArrowheads="1"/>
              </p:cNvSpPr>
              <p:nvPr/>
            </p:nvSpPr>
            <p:spPr bwMode="auto">
              <a:xfrm>
                <a:off x="2937059" y="2115149"/>
                <a:ext cx="278883" cy="405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ko-KR" sz="1200" b="0" i="0" u="none" strike="noStrike" cap="none" normalizeH="0" baseline="-3000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Times New Roman" panose="02020603050405020304" pitchFamily="18" charset="0"/>
                  </a:rPr>
                  <a:t>s</a:t>
                </a:r>
                <a:endParaRPr kumimoji="0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4902617" y="2459168"/>
            <a:ext cx="4675365" cy="1808032"/>
            <a:chOff x="4799423" y="2619689"/>
            <a:chExt cx="4858373" cy="1762471"/>
          </a:xfrm>
        </p:grpSpPr>
        <p:sp>
          <p:nvSpPr>
            <p:cNvPr id="57" name="직사각형 60"/>
            <p:cNvSpPr>
              <a:spLocks noChangeArrowheads="1"/>
            </p:cNvSpPr>
            <p:nvPr/>
          </p:nvSpPr>
          <p:spPr bwMode="auto">
            <a:xfrm>
              <a:off x="4848611" y="2649102"/>
              <a:ext cx="4809185" cy="1733058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99423" y="2619689"/>
              <a:ext cx="1346351" cy="33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PID</a:t>
              </a:r>
              <a:r>
                <a:rPr lang="ko-KR" altLang="en-US" dirty="0" smtClean="0"/>
                <a:t>제어</a:t>
              </a:r>
              <a:endParaRPr lang="ko-KR" altLang="en-US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076683" y="2337835"/>
            <a:ext cx="8697794" cy="2570264"/>
            <a:chOff x="1645845" y="2387392"/>
            <a:chExt cx="9000410" cy="2897660"/>
          </a:xfrm>
        </p:grpSpPr>
        <p:sp>
          <p:nvSpPr>
            <p:cNvPr id="58" name="직사각형 60"/>
            <p:cNvSpPr>
              <a:spLocks noChangeArrowheads="1"/>
            </p:cNvSpPr>
            <p:nvPr/>
          </p:nvSpPr>
          <p:spPr bwMode="auto">
            <a:xfrm>
              <a:off x="1654202" y="2387392"/>
              <a:ext cx="8992053" cy="28976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45845" y="2418597"/>
              <a:ext cx="2165117" cy="376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PI</a:t>
              </a:r>
              <a:r>
                <a:rPr lang="ko-KR" altLang="en-US" dirty="0" smtClean="0"/>
                <a:t>제어</a:t>
              </a:r>
              <a:endParaRPr lang="ko-KR" alt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512674" y="489235"/>
            <a:ext cx="1650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결과분석 및 기대효과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</TotalTime>
  <Words>1606</Words>
  <Application>Microsoft Office PowerPoint</Application>
  <PresentationFormat>와이드스크린</PresentationFormat>
  <Paragraphs>327</Paragraphs>
  <Slides>14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굴림</vt:lpstr>
      <vt:lpstr>맑은 고딕</vt:lpstr>
      <vt:lpstr>Arial</vt:lpstr>
      <vt:lpstr>Calibri</vt:lpstr>
      <vt:lpstr>Times New Roman</vt:lpstr>
      <vt:lpstr>Wingdings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Admin</cp:lastModifiedBy>
  <cp:revision>354</cp:revision>
  <dcterms:created xsi:type="dcterms:W3CDTF">2019-04-01T11:39:14Z</dcterms:created>
  <dcterms:modified xsi:type="dcterms:W3CDTF">2021-10-22T10:54:43Z</dcterms:modified>
</cp:coreProperties>
</file>